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3" r:id="rId3"/>
    <p:sldId id="257" r:id="rId4"/>
    <p:sldId id="258" r:id="rId5"/>
    <p:sldId id="294" r:id="rId6"/>
    <p:sldId id="292" r:id="rId7"/>
    <p:sldId id="293" r:id="rId8"/>
    <p:sldId id="266" r:id="rId9"/>
    <p:sldId id="280" r:id="rId10"/>
    <p:sldId id="295" r:id="rId11"/>
    <p:sldId id="268" r:id="rId12"/>
    <p:sldId id="296" r:id="rId13"/>
    <p:sldId id="298" r:id="rId14"/>
    <p:sldId id="297" r:id="rId15"/>
    <p:sldId id="271" r:id="rId16"/>
    <p:sldId id="282" r:id="rId17"/>
    <p:sldId id="281" r:id="rId18"/>
    <p:sldId id="272" r:id="rId19"/>
    <p:sldId id="283" r:id="rId20"/>
    <p:sldId id="284" r:id="rId21"/>
    <p:sldId id="286" r:id="rId22"/>
    <p:sldId id="287" r:id="rId23"/>
    <p:sldId id="291" r:id="rId24"/>
    <p:sldId id="265" r:id="rId25"/>
    <p:sldId id="290" r:id="rId26"/>
    <p:sldId id="267" r:id="rId27"/>
  </p:sldIdLst>
  <p:sldSz cx="18288000" cy="10287000"/>
  <p:notesSz cx="6858000" cy="9144000"/>
  <p:embeddedFontLst>
    <p:embeddedFont>
      <p:font typeface="Abril Fatface" panose="02000503000000020003" pitchFamily="2" charset="0"/>
      <p:regular r:id="rId28"/>
    </p:embeddedFont>
    <p:embeddedFont>
      <p:font typeface="Aptos Narrow" panose="020B0004020202020204" pitchFamily="34" charset="0"/>
      <p:regular r:id="rId29"/>
      <p:bold r:id="rId30"/>
      <p:italic r:id="rId31"/>
      <p:boldItalic r:id="rId32"/>
    </p:embeddedFont>
    <p:embeddedFont>
      <p:font typeface="Open Sans" panose="020B0606030504020204" pitchFamily="34" charset="0"/>
      <p:regular r:id="rId33"/>
      <p:bold r:id="rId34"/>
      <p:italic r:id="rId35"/>
      <p:boldItalic r:id="rId36"/>
    </p:embeddedFont>
    <p:embeddedFont>
      <p:font typeface="Open Sans Bold" panose="020B0806030504020204" pitchFamily="34" charset="0"/>
      <p:regular r:id="rId37"/>
      <p:bold r:id="rId38"/>
    </p:embeddedFont>
    <p:embeddedFont>
      <p:font typeface="Oswald" panose="00000500000000000000" pitchFamily="2" charset="0"/>
      <p:regular r:id="rId39"/>
      <p:bold r:id="rId40"/>
    </p:embeddedFont>
    <p:embeddedFont>
      <p:font typeface="TT Fors" panose="020B0604020202020204" charset="0"/>
      <p:regular r:id="rId41"/>
    </p:embeddedFont>
    <p:embeddedFont>
      <p:font typeface="TT Fors Bold" panose="020B0604020202020204" charset="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38"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4.fntdata"/></Relationships>
</file>

<file path=ppt/media/image1.png>
</file>

<file path=ppt/media/image10.jpg>
</file>

<file path=ppt/media/image11.jpg>
</file>

<file path=ppt/media/image12.png>
</file>

<file path=ppt/media/image13.jpg>
</file>

<file path=ppt/media/image14.jpg>
</file>

<file path=ppt/media/image15.jpg>
</file>

<file path=ppt/media/image16.jpeg>
</file>

<file path=ppt/media/image17.jpg>
</file>

<file path=ppt/media/image18.jpg>
</file>

<file path=ppt/media/image19.jpeg>
</file>

<file path=ppt/media/image2.png>
</file>

<file path=ppt/media/image20.jpg>
</file>

<file path=ppt/media/image21.jpg>
</file>

<file path=ppt/media/image22.png>
</file>

<file path=ppt/media/image23.jpg>
</file>

<file path=ppt/media/image24.png>
</file>

<file path=ppt/media/image25.png>
</file>

<file path=ppt/media/image26.png>
</file>

<file path=ppt/media/image27.png>
</file>

<file path=ppt/media/image28.jpeg>
</file>

<file path=ppt/media/image29.png>
</file>

<file path=ppt/media/image3.svg>
</file>

<file path=ppt/media/image30.png>
</file>

<file path=ppt/media/image31.jpg>
</file>

<file path=ppt/media/image32.jpg>
</file>

<file path=ppt/media/image33.png>
</file>

<file path=ppt/media/image34.svg>
</file>

<file path=ppt/media/image4.jp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1.jpg"/></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3.jp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svg"/><Relationship Id="rId7"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jpg"/><Relationship Id="rId5" Type="http://schemas.openxmlformats.org/officeDocument/2006/relationships/image" Target="../media/image5.jpg"/><Relationship Id="rId10" Type="http://schemas.openxmlformats.org/officeDocument/2006/relationships/image" Target="../media/image10.jpg"/><Relationship Id="rId4" Type="http://schemas.openxmlformats.org/officeDocument/2006/relationships/image" Target="../media/image4.jp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8.jpeg"/></Relationships>
</file>

<file path=ppt/slides/_rels/slide2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hyperlink" Target="https://www.peakpx.com/19235/water-droplet/1440x900-wallpaper" TargetMode="External"/><Relationship Id="rId4" Type="http://schemas.openxmlformats.org/officeDocument/2006/relationships/image" Target="../media/image31.jpg"/></Relationships>
</file>

<file path=ppt/slides/_rels/slide24.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3.svg"/><Relationship Id="rId7" Type="http://schemas.openxmlformats.org/officeDocument/2006/relationships/image" Target="../media/image3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pxhere.com/en/photo/638559" TargetMode="External"/><Relationship Id="rId5" Type="http://schemas.openxmlformats.org/officeDocument/2006/relationships/image" Target="../media/image32.jp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3.svg"/><Relationship Id="rId7" Type="http://schemas.openxmlformats.org/officeDocument/2006/relationships/image" Target="../media/image16.jpe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p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dirty="0"/>
          </a:p>
        </p:txBody>
      </p:sp>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1096258" y="508149"/>
            <a:ext cx="1385913" cy="234360"/>
          </a:xfrm>
          <a:prstGeom prst="rect">
            <a:avLst/>
          </a:prstGeom>
        </p:spPr>
        <p:txBody>
          <a:bodyPr lIns="0" tIns="0" rIns="0" bIns="0" rtlCol="0" anchor="t">
            <a:spAutoFit/>
          </a:bodyPr>
          <a:lstStyle/>
          <a:p>
            <a:pPr algn="l">
              <a:lnSpc>
                <a:spcPts val="1960"/>
              </a:lnSpc>
              <a:spcBef>
                <a:spcPct val="0"/>
              </a:spcBef>
            </a:pPr>
            <a:endParaRPr lang="en-US" sz="1400" dirty="0">
              <a:solidFill>
                <a:srgbClr val="FFFFFF"/>
              </a:solidFill>
              <a:latin typeface="Oswald"/>
              <a:ea typeface="Oswald"/>
              <a:cs typeface="Oswald"/>
              <a:sym typeface="Oswald"/>
            </a:endParaRPr>
          </a:p>
        </p:txBody>
      </p:sp>
      <p:sp>
        <p:nvSpPr>
          <p:cNvPr id="11" name="TextBox 11"/>
          <p:cNvSpPr txBox="1"/>
          <p:nvPr/>
        </p:nvSpPr>
        <p:spPr>
          <a:xfrm>
            <a:off x="15940842" y="517674"/>
            <a:ext cx="978460" cy="203261"/>
          </a:xfrm>
          <a:prstGeom prst="rect">
            <a:avLst/>
          </a:prstGeom>
        </p:spPr>
        <p:txBody>
          <a:bodyPr lIns="0" tIns="0" rIns="0" bIns="0" rtlCol="0" anchor="t">
            <a:spAutoFit/>
          </a:bodyPr>
          <a:lstStyle/>
          <a:p>
            <a:pPr algn="l">
              <a:lnSpc>
                <a:spcPts val="1680"/>
              </a:lnSpc>
              <a:spcBef>
                <a:spcPct val="0"/>
              </a:spcBef>
            </a:pPr>
            <a:endParaRPr lang="en-US" sz="1200" dirty="0">
              <a:solidFill>
                <a:srgbClr val="FFFFFF"/>
              </a:solidFill>
              <a:latin typeface="Open Sans"/>
              <a:ea typeface="Open Sans"/>
              <a:cs typeface="Open Sans"/>
              <a:sym typeface="Open Sans"/>
            </a:endParaRPr>
          </a:p>
        </p:txBody>
      </p:sp>
      <p:sp>
        <p:nvSpPr>
          <p:cNvPr id="12" name="TextBox 12"/>
          <p:cNvSpPr txBox="1"/>
          <p:nvPr/>
        </p:nvSpPr>
        <p:spPr>
          <a:xfrm>
            <a:off x="14385046" y="517674"/>
            <a:ext cx="1060497" cy="203261"/>
          </a:xfrm>
          <a:prstGeom prst="rect">
            <a:avLst/>
          </a:prstGeom>
        </p:spPr>
        <p:txBody>
          <a:bodyPr lIns="0" tIns="0" rIns="0" bIns="0" rtlCol="0" anchor="t">
            <a:spAutoFit/>
          </a:bodyPr>
          <a:lstStyle/>
          <a:p>
            <a:pPr algn="l">
              <a:lnSpc>
                <a:spcPts val="1680"/>
              </a:lnSpc>
              <a:spcBef>
                <a:spcPct val="0"/>
              </a:spcBef>
            </a:pPr>
            <a:r>
              <a:rPr lang="en-US" sz="1200" dirty="0">
                <a:solidFill>
                  <a:srgbClr val="FFFFFF"/>
                </a:solidFill>
                <a:latin typeface="Open Sans"/>
                <a:ea typeface="Open Sans"/>
                <a:cs typeface="Open Sans"/>
                <a:sym typeface="Open Sans"/>
              </a:rPr>
              <a:t>s</a:t>
            </a:r>
          </a:p>
        </p:txBody>
      </p:sp>
      <p:sp>
        <p:nvSpPr>
          <p:cNvPr id="13" name="TextBox 13"/>
          <p:cNvSpPr txBox="1"/>
          <p:nvPr/>
        </p:nvSpPr>
        <p:spPr>
          <a:xfrm>
            <a:off x="13154289" y="517674"/>
            <a:ext cx="735456" cy="203261"/>
          </a:xfrm>
          <a:prstGeom prst="rect">
            <a:avLst/>
          </a:prstGeom>
        </p:spPr>
        <p:txBody>
          <a:bodyPr lIns="0" tIns="0" rIns="0" bIns="0" rtlCol="0" anchor="t">
            <a:spAutoFit/>
          </a:bodyPr>
          <a:lstStyle/>
          <a:p>
            <a:pPr algn="l">
              <a:lnSpc>
                <a:spcPts val="1680"/>
              </a:lnSpc>
              <a:spcBef>
                <a:spcPct val="0"/>
              </a:spcBef>
            </a:pPr>
            <a:r>
              <a:rPr lang="en-US" sz="1200" dirty="0">
                <a:solidFill>
                  <a:srgbClr val="FFFFFF"/>
                </a:solidFill>
                <a:latin typeface="Open Sans"/>
                <a:ea typeface="Open Sans"/>
                <a:cs typeface="Open Sans"/>
                <a:sym typeface="Open Sans"/>
              </a:rPr>
              <a:t>o</a:t>
            </a:r>
          </a:p>
        </p:txBody>
      </p:sp>
      <p:sp>
        <p:nvSpPr>
          <p:cNvPr id="14" name="TextBox 14"/>
          <p:cNvSpPr txBox="1"/>
          <p:nvPr/>
        </p:nvSpPr>
        <p:spPr>
          <a:xfrm>
            <a:off x="11898530" y="517674"/>
            <a:ext cx="809760" cy="203261"/>
          </a:xfrm>
          <a:prstGeom prst="rect">
            <a:avLst/>
          </a:prstGeom>
        </p:spPr>
        <p:txBody>
          <a:bodyPr lIns="0" tIns="0" rIns="0" bIns="0" rtlCol="0" anchor="t">
            <a:spAutoFit/>
          </a:bodyPr>
          <a:lstStyle/>
          <a:p>
            <a:pPr algn="l">
              <a:lnSpc>
                <a:spcPts val="1680"/>
              </a:lnSpc>
              <a:spcBef>
                <a:spcPct val="0"/>
              </a:spcBef>
            </a:pPr>
            <a:endParaRPr lang="en-US" sz="1200" dirty="0">
              <a:solidFill>
                <a:srgbClr val="FFFFFF"/>
              </a:solidFill>
              <a:latin typeface="Open Sans"/>
              <a:ea typeface="Open Sans"/>
              <a:cs typeface="Open Sans"/>
              <a:sym typeface="Open Sans"/>
            </a:endParaRPr>
          </a:p>
        </p:txBody>
      </p:sp>
      <p:grpSp>
        <p:nvGrpSpPr>
          <p:cNvPr id="15" name="Group 15"/>
          <p:cNvGrpSpPr/>
          <p:nvPr/>
        </p:nvGrpSpPr>
        <p:grpSpPr>
          <a:xfrm>
            <a:off x="18144623" y="8078534"/>
            <a:ext cx="143377" cy="1179766"/>
            <a:chOff x="0" y="0"/>
            <a:chExt cx="46272" cy="380749"/>
          </a:xfrm>
        </p:grpSpPr>
        <p:sp>
          <p:nvSpPr>
            <p:cNvPr id="16" name="Freeform 16"/>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7" name="TextBox 17"/>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2088751" y="3092467"/>
            <a:ext cx="14110497" cy="4102066"/>
            <a:chOff x="0" y="0"/>
            <a:chExt cx="4553920" cy="1323871"/>
          </a:xfrm>
        </p:grpSpPr>
        <p:sp>
          <p:nvSpPr>
            <p:cNvPr id="19" name="Freeform 19"/>
            <p:cNvSpPr/>
            <p:nvPr/>
          </p:nvSpPr>
          <p:spPr>
            <a:xfrm>
              <a:off x="0" y="0"/>
              <a:ext cx="4553920" cy="1323871"/>
            </a:xfrm>
            <a:custGeom>
              <a:avLst/>
              <a:gdLst/>
              <a:ahLst/>
              <a:cxnLst/>
              <a:rect l="l" t="t" r="r" b="b"/>
              <a:pathLst>
                <a:path w="4553920" h="1323871">
                  <a:moveTo>
                    <a:pt x="0" y="0"/>
                  </a:moveTo>
                  <a:lnTo>
                    <a:pt x="4553920" y="0"/>
                  </a:lnTo>
                  <a:lnTo>
                    <a:pt x="4553920" y="1323871"/>
                  </a:lnTo>
                  <a:lnTo>
                    <a:pt x="0" y="1323871"/>
                  </a:lnTo>
                  <a:close/>
                </a:path>
              </a:pathLst>
            </a:custGeom>
            <a:gradFill rotWithShape="1">
              <a:gsLst>
                <a:gs pos="0">
                  <a:srgbClr val="63007C">
                    <a:alpha val="0"/>
                  </a:srgbClr>
                </a:gs>
                <a:gs pos="50000">
                  <a:srgbClr val="D322FF">
                    <a:alpha val="100000"/>
                  </a:srgbClr>
                </a:gs>
                <a:gs pos="100000">
                  <a:srgbClr val="63007C">
                    <a:alpha val="0"/>
                  </a:srgbClr>
                </a:gs>
              </a:gsLst>
              <a:lin ang="0"/>
            </a:gradFill>
          </p:spPr>
          <p:txBody>
            <a:bodyPr/>
            <a:lstStyle/>
            <a:p>
              <a:endParaRPr lang="en-US"/>
            </a:p>
          </p:txBody>
        </p:sp>
        <p:sp>
          <p:nvSpPr>
            <p:cNvPr id="20" name="TextBox 20"/>
            <p:cNvSpPr txBox="1"/>
            <p:nvPr/>
          </p:nvSpPr>
          <p:spPr>
            <a:xfrm>
              <a:off x="0" y="-38100"/>
              <a:ext cx="4553920" cy="1361971"/>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2566972" y="3391009"/>
            <a:ext cx="13154057" cy="2671116"/>
          </a:xfrm>
          <a:prstGeom prst="rect">
            <a:avLst/>
          </a:prstGeom>
        </p:spPr>
        <p:txBody>
          <a:bodyPr lIns="0" tIns="0" rIns="0" bIns="0" rtlCol="0" anchor="t">
            <a:spAutoFit/>
          </a:bodyPr>
          <a:lstStyle/>
          <a:p>
            <a:pPr algn="ctr">
              <a:lnSpc>
                <a:spcPts val="25886"/>
              </a:lnSpc>
              <a:spcBef>
                <a:spcPct val="0"/>
              </a:spcBef>
            </a:pPr>
            <a:r>
              <a:rPr lang="en-US" sz="6000" dirty="0">
                <a:solidFill>
                  <a:srgbClr val="FFFFFF"/>
                </a:solidFill>
                <a:latin typeface="Oswald"/>
                <a:ea typeface="Oswald"/>
                <a:cs typeface="Oswald"/>
                <a:sym typeface="Oswald"/>
              </a:rPr>
              <a:t>Smart Metering Project at Nairobi Water</a:t>
            </a:r>
          </a:p>
        </p:txBody>
      </p:sp>
      <p:sp>
        <p:nvSpPr>
          <p:cNvPr id="22" name="TextBox 22"/>
          <p:cNvSpPr txBox="1"/>
          <p:nvPr/>
        </p:nvSpPr>
        <p:spPr>
          <a:xfrm>
            <a:off x="5020479" y="7629821"/>
            <a:ext cx="8247040" cy="546688"/>
          </a:xfrm>
          <a:prstGeom prst="rect">
            <a:avLst/>
          </a:prstGeom>
        </p:spPr>
        <p:txBody>
          <a:bodyPr lIns="0" tIns="0" rIns="0" bIns="0" rtlCol="0" anchor="t">
            <a:spAutoFit/>
          </a:bodyPr>
          <a:lstStyle/>
          <a:p>
            <a:pPr algn="ctr">
              <a:lnSpc>
                <a:spcPts val="2239"/>
              </a:lnSpc>
              <a:spcBef>
                <a:spcPct val="0"/>
              </a:spcBef>
            </a:pPr>
            <a:r>
              <a:rPr lang="en-US" sz="2400" spc="1279" dirty="0">
                <a:solidFill>
                  <a:srgbClr val="FFFFFF"/>
                </a:solidFill>
                <a:latin typeface="Aptos Narrow" panose="020B0004020202020204" pitchFamily="34" charset="0"/>
                <a:ea typeface="Open Sans"/>
                <a:cs typeface="Open Sans"/>
                <a:sym typeface="Open Sans"/>
              </a:rPr>
              <a:t>PRESENTED BY: </a:t>
            </a:r>
            <a:r>
              <a:rPr lang="en-US" sz="2400" b="1" spc="1279" dirty="0">
                <a:solidFill>
                  <a:srgbClr val="FFFFFF"/>
                </a:solidFill>
                <a:latin typeface="Aptos Narrow" panose="020B0004020202020204" pitchFamily="34" charset="0"/>
                <a:ea typeface="Open Sans"/>
                <a:cs typeface="Open Sans"/>
                <a:sym typeface="Open Sans"/>
              </a:rPr>
              <a:t>GROUP 3</a:t>
            </a:r>
          </a:p>
          <a:p>
            <a:pPr algn="ctr">
              <a:lnSpc>
                <a:spcPts val="2239"/>
              </a:lnSpc>
              <a:spcBef>
                <a:spcPct val="0"/>
              </a:spcBef>
            </a:pPr>
            <a:endParaRPr lang="en-US" sz="1599" spc="1279" dirty="0">
              <a:solidFill>
                <a:srgbClr val="FFFFFF"/>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EBB8BF42-0FCD-1574-E9A5-E56E53AE4FB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AD9E66B8-98BA-0EB7-E338-296C10EF83A6}"/>
              </a:ext>
            </a:extLst>
          </p:cNvPr>
          <p:cNvGrpSpPr/>
          <p:nvPr/>
        </p:nvGrpSpPr>
        <p:grpSpPr>
          <a:xfrm>
            <a:off x="17293116" y="565634"/>
            <a:ext cx="397367" cy="28996"/>
            <a:chOff x="0" y="0"/>
            <a:chExt cx="128243" cy="9358"/>
          </a:xfrm>
        </p:grpSpPr>
        <p:sp>
          <p:nvSpPr>
            <p:cNvPr id="3" name="Freeform 3">
              <a:extLst>
                <a:ext uri="{FF2B5EF4-FFF2-40B4-BE49-F238E27FC236}">
                  <a16:creationId xmlns:a16="http://schemas.microsoft.com/office/drawing/2014/main" id="{E671B353-1A15-48FB-A5D6-355FC45BF53B}"/>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67A4FA12-2212-0D79-EC48-EA9957701595}"/>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2BE84590-0205-7BE0-573D-BE59DEB5ECDE}"/>
              </a:ext>
            </a:extLst>
          </p:cNvPr>
          <p:cNvGrpSpPr/>
          <p:nvPr/>
        </p:nvGrpSpPr>
        <p:grpSpPr>
          <a:xfrm>
            <a:off x="17293116" y="657737"/>
            <a:ext cx="397367" cy="28996"/>
            <a:chOff x="0" y="0"/>
            <a:chExt cx="128243" cy="9358"/>
          </a:xfrm>
        </p:grpSpPr>
        <p:sp>
          <p:nvSpPr>
            <p:cNvPr id="6" name="Freeform 6">
              <a:extLst>
                <a:ext uri="{FF2B5EF4-FFF2-40B4-BE49-F238E27FC236}">
                  <a16:creationId xmlns:a16="http://schemas.microsoft.com/office/drawing/2014/main" id="{6251E81D-F6B3-01D1-AA52-363A11D5FADB}"/>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a:extLst>
                <a:ext uri="{FF2B5EF4-FFF2-40B4-BE49-F238E27FC236}">
                  <a16:creationId xmlns:a16="http://schemas.microsoft.com/office/drawing/2014/main" id="{27EAEB65-BF6F-4543-B85E-E3C52EDF9718}"/>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a:extLst>
              <a:ext uri="{FF2B5EF4-FFF2-40B4-BE49-F238E27FC236}">
                <a16:creationId xmlns:a16="http://schemas.microsoft.com/office/drawing/2014/main" id="{EB6F4468-47A8-5CF8-0AAD-378184F26565}"/>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70949DF8-A7E0-A4C4-01E0-4B3A3E2B3BF5}"/>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897551DC-A49C-73C1-A474-0D489AC8E779}"/>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FB531ACD-A37D-CE77-6B5D-3346B8C1B36B}"/>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3D1C4FDF-7687-A8C3-A21D-A473416B563E}"/>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95A6CDC3-4D54-4B57-8A0E-91E9ECA91E90}"/>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4D1E505E-4C7D-757C-B4DC-C67221B6B3D8}"/>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2B4CEB9F-559B-06C5-2CE7-1F5B89029960}"/>
              </a:ext>
            </a:extLst>
          </p:cNvPr>
          <p:cNvSpPr txBox="1"/>
          <p:nvPr/>
        </p:nvSpPr>
        <p:spPr>
          <a:xfrm>
            <a:off x="673429" y="1181100"/>
            <a:ext cx="7986275" cy="959109"/>
          </a:xfrm>
          <a:prstGeom prst="rect">
            <a:avLst/>
          </a:prstGeom>
        </p:spPr>
        <p:txBody>
          <a:bodyPr wrap="square" lIns="0" tIns="0" rIns="0" bIns="0" rtlCol="0" anchor="t">
            <a:spAutoFit/>
          </a:bodyPr>
          <a:lstStyle/>
          <a:p>
            <a:pPr algn="l">
              <a:lnSpc>
                <a:spcPts val="8124"/>
              </a:lnSpc>
            </a:pPr>
            <a:r>
              <a:rPr lang="en-US" sz="6000" dirty="0">
                <a:solidFill>
                  <a:srgbClr val="FFFFFF"/>
                </a:solidFill>
                <a:latin typeface="Oswald"/>
                <a:ea typeface="Oswald"/>
                <a:cs typeface="Oswald"/>
                <a:sym typeface="Oswald"/>
              </a:rPr>
              <a:t>DATA UNDERSTANDING</a:t>
            </a:r>
          </a:p>
        </p:txBody>
      </p:sp>
      <p:sp>
        <p:nvSpPr>
          <p:cNvPr id="23" name="TextBox 23">
            <a:extLst>
              <a:ext uri="{FF2B5EF4-FFF2-40B4-BE49-F238E27FC236}">
                <a16:creationId xmlns:a16="http://schemas.microsoft.com/office/drawing/2014/main" id="{18D95367-76CD-BAFB-36AC-DD7E57427EB2}"/>
              </a:ext>
            </a:extLst>
          </p:cNvPr>
          <p:cNvSpPr txBox="1"/>
          <p:nvPr/>
        </p:nvSpPr>
        <p:spPr>
          <a:xfrm>
            <a:off x="419439" y="2324100"/>
            <a:ext cx="9943761" cy="5558573"/>
          </a:xfrm>
          <a:prstGeom prst="rect">
            <a:avLst/>
          </a:prstGeom>
        </p:spPr>
        <p:txBody>
          <a:bodyPr wrap="square" lIns="0" tIns="0" rIns="0" bIns="0" rtlCol="0" anchor="t">
            <a:spAutoFit/>
          </a:bodyPr>
          <a:lstStyle/>
          <a:p>
            <a:pPr algn="just"/>
            <a:r>
              <a:rPr lang="en-US" sz="2800" dirty="0">
                <a:solidFill>
                  <a:schemeClr val="bg1"/>
                </a:solidFill>
              </a:rPr>
              <a:t>NCWSC Operational Data – records of total water production volumes at treatment plants and distribution points for  10 months</a:t>
            </a:r>
          </a:p>
          <a:p>
            <a:pPr algn="just"/>
            <a:endParaRPr lang="en-US" sz="2800" dirty="0">
              <a:solidFill>
                <a:schemeClr val="bg1"/>
              </a:solidFill>
            </a:endParaRPr>
          </a:p>
          <a:p>
            <a:pPr algn="just"/>
            <a:r>
              <a:rPr lang="en-US" sz="2800" dirty="0">
                <a:solidFill>
                  <a:schemeClr val="bg1"/>
                </a:solidFill>
              </a:rPr>
              <a:t>Customer Billing Data – customer-level and  billing records reflecting consumption and revenue collection in all zones in Nairobi.</a:t>
            </a:r>
          </a:p>
          <a:p>
            <a:pPr algn="just"/>
            <a:endParaRPr lang="en-US" sz="2800" dirty="0">
              <a:solidFill>
                <a:schemeClr val="bg1"/>
              </a:solidFill>
            </a:endParaRPr>
          </a:p>
          <a:p>
            <a:pPr algn="just"/>
            <a:r>
              <a:rPr lang="en-US" sz="2800" dirty="0">
                <a:solidFill>
                  <a:schemeClr val="bg1"/>
                </a:solidFill>
              </a:rPr>
              <a:t>WASREB Tariff Data On Approved Billings – regulatory benchmarks  for evaluating NCWSC’s efficiency relative to national standards.</a:t>
            </a:r>
          </a:p>
          <a:p>
            <a:pPr algn="just"/>
            <a:endParaRPr lang="en-US" sz="2800" dirty="0">
              <a:solidFill>
                <a:schemeClr val="bg1"/>
              </a:solidFill>
            </a:endParaRPr>
          </a:p>
          <a:p>
            <a:pPr algn="just"/>
            <a:r>
              <a:rPr lang="en-US" sz="2800" b="1" u="sng" dirty="0">
                <a:solidFill>
                  <a:schemeClr val="bg1"/>
                </a:solidFill>
                <a:latin typeface="Open Sans"/>
                <a:ea typeface="Open Sans"/>
                <a:cs typeface="Open Sans"/>
                <a:sym typeface="Open Sans"/>
              </a:rPr>
              <a:t>The data source </a:t>
            </a:r>
          </a:p>
          <a:p>
            <a:pPr algn="just"/>
            <a:endParaRPr lang="en-US" sz="2800" b="1" u="sng" dirty="0">
              <a:solidFill>
                <a:schemeClr val="bg1"/>
              </a:solidFill>
              <a:latin typeface="Open Sans"/>
              <a:ea typeface="Open Sans"/>
              <a:cs typeface="Open Sans"/>
              <a:sym typeface="Open Sans"/>
            </a:endParaRPr>
          </a:p>
          <a:p>
            <a:pPr algn="just"/>
            <a:r>
              <a:rPr lang="en-US" sz="2800" b="1" dirty="0">
                <a:solidFill>
                  <a:schemeClr val="bg1"/>
                </a:solidFill>
                <a:latin typeface="Open Sans"/>
                <a:ea typeface="Open Sans"/>
                <a:cs typeface="Open Sans"/>
                <a:sym typeface="Open Sans"/>
              </a:rPr>
              <a:t>NCWSC </a:t>
            </a:r>
          </a:p>
          <a:p>
            <a:pPr algn="just"/>
            <a:endParaRPr lang="en-US" sz="1200" dirty="0">
              <a:solidFill>
                <a:srgbClr val="FFFFFF"/>
              </a:solidFill>
              <a:latin typeface="Open Sans"/>
              <a:ea typeface="Open Sans"/>
              <a:cs typeface="Open Sans"/>
              <a:sym typeface="Open Sans"/>
            </a:endParaRPr>
          </a:p>
          <a:p>
            <a:pPr algn="l">
              <a:lnSpc>
                <a:spcPts val="1680"/>
              </a:lnSpc>
              <a:spcBef>
                <a:spcPct val="0"/>
              </a:spcBef>
            </a:pPr>
            <a:endParaRPr lang="en-US" sz="1200" dirty="0">
              <a:solidFill>
                <a:srgbClr val="FFFFFF"/>
              </a:solidFill>
              <a:latin typeface="Open Sans"/>
              <a:ea typeface="Open Sans"/>
              <a:cs typeface="Open Sans"/>
              <a:sym typeface="Open Sans"/>
            </a:endParaRPr>
          </a:p>
        </p:txBody>
      </p:sp>
    </p:spTree>
    <p:extLst>
      <p:ext uri="{BB962C8B-B14F-4D97-AF65-F5344CB8AC3E}">
        <p14:creationId xmlns:p14="http://schemas.microsoft.com/office/powerpoint/2010/main" val="4006625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D816BB88-8B7A-0712-24DE-DB586F8C07A7}"/>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B0F62E02-9EFB-09FE-5DDB-4254656FF64D}"/>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4901E5AD-F755-A1C2-9B28-5B12B42CC486}"/>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55DBB4E8-EC26-5EB3-C807-8FE76099C66A}"/>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279EBB4D-2192-DC40-C7DE-E798C1273595}"/>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DC55E54C-C2CD-DC47-71E0-EB8C0474C910}"/>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13701C44-D170-2AA5-8FBD-1DE83112C5C0}"/>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54D18FA4-7B45-A2DD-6DAE-EA2467F8F87C}"/>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8E88B27F-D0BB-A873-C148-D1E9A332AC9C}"/>
              </a:ext>
            </a:extLst>
          </p:cNvPr>
          <p:cNvSpPr txBox="1"/>
          <p:nvPr/>
        </p:nvSpPr>
        <p:spPr>
          <a:xfrm>
            <a:off x="1600200" y="252189"/>
            <a:ext cx="6244016"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DATA PREPARATION</a:t>
            </a:r>
          </a:p>
        </p:txBody>
      </p:sp>
      <p:sp>
        <p:nvSpPr>
          <p:cNvPr id="23" name="TextBox 23">
            <a:extLst>
              <a:ext uri="{FF2B5EF4-FFF2-40B4-BE49-F238E27FC236}">
                <a16:creationId xmlns:a16="http://schemas.microsoft.com/office/drawing/2014/main" id="{87AE93E0-0F84-4DF7-1A8A-81BE28811BC7}"/>
              </a:ext>
            </a:extLst>
          </p:cNvPr>
          <p:cNvSpPr txBox="1"/>
          <p:nvPr/>
        </p:nvSpPr>
        <p:spPr>
          <a:xfrm>
            <a:off x="557201" y="1485900"/>
            <a:ext cx="15910972" cy="4758354"/>
          </a:xfrm>
          <a:prstGeom prst="rect">
            <a:avLst/>
          </a:prstGeom>
        </p:spPr>
        <p:txBody>
          <a:bodyPr wrap="square" lIns="0" tIns="0" rIns="0" bIns="0" rtlCol="0" anchor="t">
            <a:spAutoFit/>
          </a:bodyPr>
          <a:lstStyle/>
          <a:p>
            <a:r>
              <a:rPr lang="en-US" sz="4400" b="1" dirty="0">
                <a:solidFill>
                  <a:schemeClr val="bg1"/>
                </a:solidFill>
              </a:rPr>
              <a:t>Data preprocessing steps included:</a:t>
            </a:r>
            <a:endParaRPr lang="en-US" sz="4400" dirty="0">
              <a:solidFill>
                <a:schemeClr val="bg1"/>
              </a:solidFill>
            </a:endParaRPr>
          </a:p>
          <a:p>
            <a:r>
              <a:rPr lang="en-US" sz="2800" dirty="0">
                <a:solidFill>
                  <a:schemeClr val="bg1"/>
                </a:solidFill>
              </a:rPr>
              <a:t>Checking and handling missing values:  we employed the following methods to mitigate their effects.</a:t>
            </a:r>
          </a:p>
          <a:p>
            <a:pPr lvl="1"/>
            <a:r>
              <a:rPr lang="en-US" sz="2800" dirty="0">
                <a:solidFill>
                  <a:schemeClr val="bg1"/>
                </a:solidFill>
              </a:rPr>
              <a:t> - For columns with greater than 80% of missing values we will drop them.</a:t>
            </a:r>
          </a:p>
          <a:p>
            <a:pPr lvl="1"/>
            <a:r>
              <a:rPr lang="en-US" sz="2800" dirty="0">
                <a:solidFill>
                  <a:schemeClr val="bg1"/>
                </a:solidFill>
              </a:rPr>
              <a:t> - For Numeric columns such as the meter size we will fill with the mode.</a:t>
            </a:r>
          </a:p>
          <a:p>
            <a:pPr marL="457200" indent="-457200">
              <a:buFont typeface="Arial" panose="020B0604020202020204" pitchFamily="34" charset="0"/>
              <a:buChar char="•"/>
            </a:pPr>
            <a:endParaRPr lang="en-US" sz="2800" dirty="0">
              <a:solidFill>
                <a:schemeClr val="bg1"/>
              </a:solidFill>
            </a:endParaRPr>
          </a:p>
          <a:p>
            <a:pPr marL="457200" indent="-457200">
              <a:buFont typeface="Arial" panose="020B0604020202020204" pitchFamily="34" charset="0"/>
              <a:buChar char="•"/>
            </a:pPr>
            <a:r>
              <a:rPr lang="en-US" sz="2800" dirty="0">
                <a:solidFill>
                  <a:schemeClr val="bg1"/>
                </a:solidFill>
              </a:rPr>
              <a:t>Removing duplicates</a:t>
            </a:r>
          </a:p>
          <a:p>
            <a:pPr marL="457200" indent="-457200">
              <a:buFont typeface="Arial" panose="020B0604020202020204" pitchFamily="34" charset="0"/>
              <a:buChar char="•"/>
            </a:pPr>
            <a:r>
              <a:rPr lang="en-US" sz="2800" dirty="0">
                <a:solidFill>
                  <a:schemeClr val="bg1"/>
                </a:solidFill>
              </a:rPr>
              <a:t>Filtering outliers</a:t>
            </a:r>
          </a:p>
          <a:p>
            <a:pPr marL="457200" indent="-457200">
              <a:buFont typeface="Arial" panose="020B0604020202020204" pitchFamily="34" charset="0"/>
              <a:buChar char="•"/>
            </a:pPr>
            <a:r>
              <a:rPr lang="en-US" sz="2800" dirty="0">
                <a:solidFill>
                  <a:schemeClr val="bg1"/>
                </a:solidFill>
              </a:rPr>
              <a:t>Feature engineering</a:t>
            </a:r>
          </a:p>
          <a:p>
            <a:endParaRPr lang="en-US" sz="2800" dirty="0">
              <a:solidFill>
                <a:schemeClr val="bg1"/>
              </a:solidFill>
            </a:endParaRPr>
          </a:p>
          <a:p>
            <a:endParaRPr lang="en-US" sz="2800" dirty="0">
              <a:solidFill>
                <a:schemeClr val="bg1"/>
              </a:solidFill>
            </a:endParaRPr>
          </a:p>
          <a:p>
            <a:pPr marL="228600" indent="-228600">
              <a:lnSpc>
                <a:spcPts val="1680"/>
              </a:lnSpc>
              <a:spcBef>
                <a:spcPct val="0"/>
              </a:spcBef>
              <a:buFont typeface="+mj-lt"/>
              <a:buAutoNum type="arabicParenR"/>
            </a:pPr>
            <a:endParaRPr lang="en-US" sz="1200" dirty="0">
              <a:solidFill>
                <a:schemeClr val="bg1"/>
              </a:solidFill>
              <a:latin typeface="Open Sans"/>
              <a:ea typeface="Open Sans"/>
              <a:cs typeface="Open Sans"/>
              <a:sym typeface="Open Sans"/>
            </a:endParaRPr>
          </a:p>
        </p:txBody>
      </p:sp>
    </p:spTree>
    <p:extLst>
      <p:ext uri="{BB962C8B-B14F-4D97-AF65-F5344CB8AC3E}">
        <p14:creationId xmlns:p14="http://schemas.microsoft.com/office/powerpoint/2010/main" val="3234739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5DFF1A00-5C50-03F9-649C-E7BC4A6D25A3}"/>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BAD59969-D651-D527-768A-48C2337B47E6}"/>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3B6D8391-B20D-7642-9F37-C87D7735EA76}"/>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3182A009-8902-386C-C278-4F7589F7C27D}"/>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5229FBEA-A56A-C6B3-C715-AF0F8E8F7119}"/>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F5ABF9DF-10F2-3D8D-725C-5F36237F76DF}"/>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D37E2F71-B57B-F3FB-3155-C0EC1FDFCB7B}"/>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A5161ADB-27E4-8361-245A-84DC01DAD632}"/>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7A0DDD58-F7F3-DA77-0EE5-2DEE6B3CB647}"/>
              </a:ext>
            </a:extLst>
          </p:cNvPr>
          <p:cNvSpPr txBox="1"/>
          <p:nvPr/>
        </p:nvSpPr>
        <p:spPr>
          <a:xfrm>
            <a:off x="1828800" y="252189"/>
            <a:ext cx="6244016"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EDA</a:t>
            </a:r>
          </a:p>
        </p:txBody>
      </p:sp>
      <p:pic>
        <p:nvPicPr>
          <p:cNvPr id="3" name="Picture 2">
            <a:extLst>
              <a:ext uri="{FF2B5EF4-FFF2-40B4-BE49-F238E27FC236}">
                <a16:creationId xmlns:a16="http://schemas.microsoft.com/office/drawing/2014/main" id="{FE66CDE9-287D-F57D-236D-2CB5448177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9574" y="1714500"/>
            <a:ext cx="8498180" cy="5697827"/>
          </a:xfrm>
          <a:prstGeom prst="rect">
            <a:avLst/>
          </a:prstGeom>
        </p:spPr>
      </p:pic>
      <p:sp>
        <p:nvSpPr>
          <p:cNvPr id="5" name="TextBox 4">
            <a:extLst>
              <a:ext uri="{FF2B5EF4-FFF2-40B4-BE49-F238E27FC236}">
                <a16:creationId xmlns:a16="http://schemas.microsoft.com/office/drawing/2014/main" id="{2CC9A532-3C52-11F4-86A9-51AFAED65F58}"/>
              </a:ext>
            </a:extLst>
          </p:cNvPr>
          <p:cNvSpPr txBox="1"/>
          <p:nvPr/>
        </p:nvSpPr>
        <p:spPr>
          <a:xfrm>
            <a:off x="9372600" y="2710362"/>
            <a:ext cx="8498180" cy="4031873"/>
          </a:xfrm>
          <a:prstGeom prst="rect">
            <a:avLst/>
          </a:prstGeom>
          <a:noFill/>
        </p:spPr>
        <p:txBody>
          <a:bodyPr wrap="square">
            <a:spAutoFit/>
          </a:bodyPr>
          <a:lstStyle/>
          <a:p>
            <a:r>
              <a:rPr lang="en-US" sz="3200" b="0" i="0" dirty="0">
                <a:solidFill>
                  <a:schemeClr val="bg1"/>
                </a:solidFill>
                <a:effectLst/>
                <a:latin typeface="system-ui"/>
              </a:rPr>
              <a:t>The Lower Embakasi, </a:t>
            </a:r>
            <a:r>
              <a:rPr lang="en-US" sz="3200" b="0" i="0" dirty="0" err="1">
                <a:solidFill>
                  <a:schemeClr val="bg1"/>
                </a:solidFill>
                <a:effectLst/>
                <a:latin typeface="system-ui"/>
              </a:rPr>
              <a:t>Roysambu</a:t>
            </a:r>
            <a:r>
              <a:rPr lang="en-US" sz="3200" b="0" i="0" dirty="0">
                <a:solidFill>
                  <a:schemeClr val="bg1"/>
                </a:solidFill>
                <a:effectLst/>
                <a:latin typeface="system-ui"/>
              </a:rPr>
              <a:t>, and Langata regions account for the largest share of the customer base, indicating that these areas have the highest number of connections or billed installations. In contrast, informal settlements represent the smallest share of customers, reflecting fewer registered connections or metered accounts.</a:t>
            </a:r>
            <a:endParaRPr lang="en-US" sz="3200" dirty="0">
              <a:solidFill>
                <a:schemeClr val="bg1"/>
              </a:solidFill>
            </a:endParaRPr>
          </a:p>
        </p:txBody>
      </p:sp>
    </p:spTree>
    <p:extLst>
      <p:ext uri="{BB962C8B-B14F-4D97-AF65-F5344CB8AC3E}">
        <p14:creationId xmlns:p14="http://schemas.microsoft.com/office/powerpoint/2010/main" val="3840127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1E2CB801-C2EE-C7CC-371E-F58A16A6787C}"/>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99C09A69-AF78-4758-5C71-E84BC981B36F}"/>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B910E2BB-BF0B-029B-9816-96A1B0AC50DB}"/>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49D1F31C-29EE-0EEE-9BD8-AF07AEA9228B}"/>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0383E87F-813D-48DF-4EB9-B6C075AFCE7F}"/>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4E3FB1FD-E2E8-892F-93C3-41050CD6B4A2}"/>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C751EB40-206C-80F9-F2B1-BE9BAAEE8A40}"/>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A5D36D0A-F76A-5A00-A8C2-821D7A4D5765}"/>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44A9EF1E-3FDC-5AB8-14AB-28B2668B55DF}"/>
              </a:ext>
            </a:extLst>
          </p:cNvPr>
          <p:cNvSpPr txBox="1"/>
          <p:nvPr/>
        </p:nvSpPr>
        <p:spPr>
          <a:xfrm>
            <a:off x="1600200" y="252189"/>
            <a:ext cx="6244016"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EDA</a:t>
            </a:r>
          </a:p>
        </p:txBody>
      </p:sp>
      <p:pic>
        <p:nvPicPr>
          <p:cNvPr id="3074" name="Picture 2">
            <a:extLst>
              <a:ext uri="{FF2B5EF4-FFF2-40B4-BE49-F238E27FC236}">
                <a16:creationId xmlns:a16="http://schemas.microsoft.com/office/drawing/2014/main" id="{78336075-6B59-EA78-4B09-807F80B05B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720" y="1794164"/>
            <a:ext cx="8404975" cy="563533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AE00E6C-9F6A-793F-8800-F6EC350D09FB}"/>
              </a:ext>
            </a:extLst>
          </p:cNvPr>
          <p:cNvSpPr txBox="1"/>
          <p:nvPr/>
        </p:nvSpPr>
        <p:spPr>
          <a:xfrm>
            <a:off x="9144000" y="2246591"/>
            <a:ext cx="9144000" cy="4524315"/>
          </a:xfrm>
          <a:prstGeom prst="rect">
            <a:avLst/>
          </a:prstGeom>
          <a:noFill/>
        </p:spPr>
        <p:txBody>
          <a:bodyPr wrap="square">
            <a:spAutoFit/>
          </a:bodyPr>
          <a:lstStyle/>
          <a:p>
            <a:r>
              <a:rPr lang="en-US" sz="3200" b="0" i="0" dirty="0">
                <a:solidFill>
                  <a:schemeClr val="bg1"/>
                </a:solidFill>
                <a:effectLst/>
                <a:latin typeface="system-ui"/>
              </a:rPr>
              <a:t>The distribution of billed water volumes across regions highlights significant disparities in consumption and demand. </a:t>
            </a:r>
            <a:r>
              <a:rPr lang="en-US" sz="3200" b="0" i="0" dirty="0" err="1">
                <a:solidFill>
                  <a:schemeClr val="bg1"/>
                </a:solidFill>
                <a:effectLst/>
                <a:latin typeface="system-ui"/>
              </a:rPr>
              <a:t>Roysambu</a:t>
            </a:r>
            <a:r>
              <a:rPr lang="en-US" sz="3200" b="0" i="0" dirty="0">
                <a:solidFill>
                  <a:schemeClr val="bg1"/>
                </a:solidFill>
                <a:effectLst/>
                <a:latin typeface="system-ui"/>
              </a:rPr>
              <a:t> recorded the highest billed volume at over 19 million units, standing out as the single largest contributor. </a:t>
            </a:r>
            <a:r>
              <a:rPr lang="en-US" sz="3200" b="0" i="0" dirty="0" err="1">
                <a:solidFill>
                  <a:schemeClr val="bg1"/>
                </a:solidFill>
                <a:effectLst/>
                <a:latin typeface="system-ui"/>
              </a:rPr>
              <a:t>Westlands</a:t>
            </a:r>
            <a:r>
              <a:rPr lang="en-US" sz="3200" b="0" i="0" dirty="0">
                <a:solidFill>
                  <a:schemeClr val="bg1"/>
                </a:solidFill>
                <a:effectLst/>
                <a:latin typeface="system-ui"/>
              </a:rPr>
              <a:t> followed with nearly 14.3 million units, while Lower Embakasi and </a:t>
            </a:r>
            <a:r>
              <a:rPr lang="en-US" sz="3200" b="0" i="0" dirty="0" err="1">
                <a:solidFill>
                  <a:schemeClr val="bg1"/>
                </a:solidFill>
                <a:effectLst/>
                <a:latin typeface="system-ui"/>
              </a:rPr>
              <a:t>Dagoretti</a:t>
            </a:r>
            <a:r>
              <a:rPr lang="en-US" sz="3200" b="0" i="0" dirty="0">
                <a:solidFill>
                  <a:schemeClr val="bg1"/>
                </a:solidFill>
                <a:effectLst/>
                <a:latin typeface="system-ui"/>
              </a:rPr>
              <a:t> also reported substantial billed volumes, exceeding 12.5 million and 11.7 million units respectively.</a:t>
            </a:r>
            <a:endParaRPr lang="en-US" sz="3200" dirty="0">
              <a:solidFill>
                <a:schemeClr val="bg1"/>
              </a:solidFill>
            </a:endParaRPr>
          </a:p>
        </p:txBody>
      </p:sp>
    </p:spTree>
    <p:extLst>
      <p:ext uri="{BB962C8B-B14F-4D97-AF65-F5344CB8AC3E}">
        <p14:creationId xmlns:p14="http://schemas.microsoft.com/office/powerpoint/2010/main" val="12629468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8C91C71A-5672-AEF1-3683-39AF36B59A9C}"/>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DD75077A-59F5-D8D8-1A41-123A314A5D5F}"/>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1325DF46-37FA-79AF-1B0F-EE4E6FB14311}"/>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3EE37469-5490-44CD-70AC-01120B61887C}"/>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589F27CF-4E09-5E05-8A63-900FF8160ACD}"/>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962C94AD-D6DE-DA7A-ADA7-5741380CB5A5}"/>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B345E4A2-49FC-1A22-009C-063E9F3A517A}"/>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661B4565-FC3A-5119-0DDF-F3802D55AD7E}"/>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E5833A14-15DB-18A8-7875-11CB3F1A2752}"/>
              </a:ext>
            </a:extLst>
          </p:cNvPr>
          <p:cNvSpPr txBox="1"/>
          <p:nvPr/>
        </p:nvSpPr>
        <p:spPr>
          <a:xfrm>
            <a:off x="1600200" y="252189"/>
            <a:ext cx="6244016"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EDA</a:t>
            </a:r>
          </a:p>
        </p:txBody>
      </p:sp>
      <p:pic>
        <p:nvPicPr>
          <p:cNvPr id="4" name="Picture 3">
            <a:extLst>
              <a:ext uri="{FF2B5EF4-FFF2-40B4-BE49-F238E27FC236}">
                <a16:creationId xmlns:a16="http://schemas.microsoft.com/office/drawing/2014/main" id="{93F7D978-6C92-970D-DDFF-7C36D89A6F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0642" y="2142926"/>
            <a:ext cx="12371957" cy="6114464"/>
          </a:xfrm>
          <a:prstGeom prst="rect">
            <a:avLst/>
          </a:prstGeom>
        </p:spPr>
      </p:pic>
      <p:sp>
        <p:nvSpPr>
          <p:cNvPr id="6" name="TextBox 5">
            <a:extLst>
              <a:ext uri="{FF2B5EF4-FFF2-40B4-BE49-F238E27FC236}">
                <a16:creationId xmlns:a16="http://schemas.microsoft.com/office/drawing/2014/main" id="{14D4AE43-6FCC-110A-9CEA-C25C33889F11}"/>
              </a:ext>
            </a:extLst>
          </p:cNvPr>
          <p:cNvSpPr txBox="1"/>
          <p:nvPr/>
        </p:nvSpPr>
        <p:spPr>
          <a:xfrm>
            <a:off x="1600200" y="8796635"/>
            <a:ext cx="12725400" cy="1200329"/>
          </a:xfrm>
          <a:prstGeom prst="rect">
            <a:avLst/>
          </a:prstGeom>
          <a:noFill/>
        </p:spPr>
        <p:txBody>
          <a:bodyPr wrap="square">
            <a:spAutoFit/>
          </a:bodyPr>
          <a:lstStyle/>
          <a:p>
            <a:r>
              <a:rPr lang="en-US" sz="2400" b="0" i="0" dirty="0">
                <a:solidFill>
                  <a:schemeClr val="bg1"/>
                </a:solidFill>
                <a:effectLst/>
                <a:latin typeface="system-ui"/>
              </a:rPr>
              <a:t>The share of water lost fluctuated between about 37 percent and 48 percent during the period under review. November 2024 recorded the lowest loss rate at just under 37 percent, while April 2025 stood out as the month with the highest losses, at nearly 48 percent.</a:t>
            </a:r>
            <a:endParaRPr lang="en-US" sz="2400" dirty="0">
              <a:solidFill>
                <a:schemeClr val="bg1"/>
              </a:solidFill>
            </a:endParaRPr>
          </a:p>
        </p:txBody>
      </p:sp>
    </p:spTree>
    <p:extLst>
      <p:ext uri="{BB962C8B-B14F-4D97-AF65-F5344CB8AC3E}">
        <p14:creationId xmlns:p14="http://schemas.microsoft.com/office/powerpoint/2010/main" val="2215596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17D29D47-1480-4092-A443-FEE2761CE9F4}"/>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E52565B0-BF3A-4DF8-9037-F8AC6051E7FF}"/>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AA58B712-B361-3DC4-C5B2-249B671025C0}"/>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7D8E642B-619E-23E8-A9AF-39BCB046B1DF}"/>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0405AC8D-7F7D-DD2C-77BA-C109EF8FDD00}"/>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E13870E7-66EB-A8C9-3DE6-EEB1714C20A4}"/>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CECAA4F7-9163-84AE-857B-36ADB5E9A53E}"/>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9BD16DD2-2BA0-F9E0-BDDF-5DDB27606FA7}"/>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88997659-E358-5CAE-B2CE-64DFDAA92088}"/>
              </a:ext>
            </a:extLst>
          </p:cNvPr>
          <p:cNvSpPr txBox="1"/>
          <p:nvPr/>
        </p:nvSpPr>
        <p:spPr>
          <a:xfrm>
            <a:off x="1752600" y="479195"/>
            <a:ext cx="8553764"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CLUSTERING</a:t>
            </a:r>
          </a:p>
        </p:txBody>
      </p:sp>
      <p:sp>
        <p:nvSpPr>
          <p:cNvPr id="23" name="TextBox 23">
            <a:extLst>
              <a:ext uri="{FF2B5EF4-FFF2-40B4-BE49-F238E27FC236}">
                <a16:creationId xmlns:a16="http://schemas.microsoft.com/office/drawing/2014/main" id="{A268A838-B2C4-A189-99E9-7D600A9A712C}"/>
              </a:ext>
            </a:extLst>
          </p:cNvPr>
          <p:cNvSpPr txBox="1"/>
          <p:nvPr/>
        </p:nvSpPr>
        <p:spPr>
          <a:xfrm>
            <a:off x="8894731" y="1122817"/>
            <a:ext cx="9012267" cy="9251892"/>
          </a:xfrm>
          <a:prstGeom prst="rect">
            <a:avLst/>
          </a:prstGeom>
        </p:spPr>
        <p:txBody>
          <a:bodyPr wrap="square" lIns="0" tIns="0" rIns="0" bIns="0" rtlCol="0" anchor="t">
            <a:spAutoFit/>
          </a:bodyPr>
          <a:lstStyle/>
          <a:p>
            <a:pPr marL="514350" indent="-514350">
              <a:buFont typeface="+mj-lt"/>
              <a:buAutoNum type="arabicParenR"/>
            </a:pPr>
            <a:r>
              <a:rPr lang="en-US" sz="2800" dirty="0">
                <a:solidFill>
                  <a:schemeClr val="bg1"/>
                </a:solidFill>
              </a:rPr>
              <a:t>Clustering is an unsupervised machine learning method that automatically groups similar data points without predefined labels. This project seeks to identify hotspots of water loss and support the strategic rollout of smart metering systems. Clustering provides a powerful approach to this challenge.</a:t>
            </a:r>
          </a:p>
          <a:p>
            <a:pPr marL="514350" indent="-514350">
              <a:buFont typeface="+mj-lt"/>
              <a:buAutoNum type="arabicParenR"/>
            </a:pPr>
            <a:endParaRPr lang="en-US" sz="2800" dirty="0">
              <a:solidFill>
                <a:schemeClr val="bg1"/>
              </a:solidFill>
            </a:endParaRPr>
          </a:p>
          <a:p>
            <a:pPr marL="514350" indent="-514350">
              <a:buFont typeface="+mj-lt"/>
              <a:buAutoNum type="arabicParenR"/>
            </a:pPr>
            <a:r>
              <a:rPr lang="en-US" sz="2800" dirty="0">
                <a:solidFill>
                  <a:schemeClr val="bg1"/>
                </a:solidFill>
              </a:rPr>
              <a:t>By grouping high consumers into three distinct clusters, we can prioritize intervention:</a:t>
            </a:r>
          </a:p>
          <a:p>
            <a:pPr marL="514350" indent="-514350">
              <a:buFont typeface="+mj-lt"/>
              <a:buAutoNum type="arabicParenR"/>
            </a:pPr>
            <a:endParaRPr lang="en-US" sz="2800" dirty="0">
              <a:solidFill>
                <a:schemeClr val="bg1"/>
              </a:solidFill>
            </a:endParaRPr>
          </a:p>
          <a:p>
            <a:pPr marL="514350" indent="-514350">
              <a:buFont typeface="+mj-lt"/>
              <a:buAutoNum type="arabicParenR"/>
            </a:pPr>
            <a:r>
              <a:rPr lang="en-US" sz="2800" dirty="0">
                <a:solidFill>
                  <a:schemeClr val="bg1"/>
                </a:solidFill>
              </a:rPr>
              <a:t>Highest consumers – the top priority for smart meter rollout, as losses here have the greatest financial impact.</a:t>
            </a:r>
          </a:p>
          <a:p>
            <a:pPr marL="514350" indent="-514350">
              <a:buFont typeface="+mj-lt"/>
              <a:buAutoNum type="arabicParenR"/>
            </a:pPr>
            <a:endParaRPr lang="en-US" sz="2800" dirty="0">
              <a:solidFill>
                <a:schemeClr val="bg1"/>
              </a:solidFill>
            </a:endParaRPr>
          </a:p>
          <a:p>
            <a:pPr marL="514350" indent="-514350">
              <a:buFont typeface="+mj-lt"/>
              <a:buAutoNum type="arabicParenR"/>
            </a:pPr>
            <a:r>
              <a:rPr lang="en-US" sz="2800" dirty="0">
                <a:solidFill>
                  <a:schemeClr val="bg1"/>
                </a:solidFill>
              </a:rPr>
              <a:t>Higher consumers – secondary priority, important for scaling future rollouts.</a:t>
            </a:r>
          </a:p>
          <a:p>
            <a:pPr marL="514350" indent="-514350">
              <a:buFont typeface="+mj-lt"/>
              <a:buAutoNum type="arabicParenR"/>
            </a:pPr>
            <a:endParaRPr lang="en-US" sz="2800" dirty="0">
              <a:solidFill>
                <a:schemeClr val="bg1"/>
              </a:solidFill>
            </a:endParaRPr>
          </a:p>
          <a:p>
            <a:pPr marL="514350" indent="-514350">
              <a:buFont typeface="+mj-lt"/>
              <a:buAutoNum type="arabicParenR"/>
            </a:pPr>
            <a:r>
              <a:rPr lang="en-US" sz="2800" dirty="0">
                <a:solidFill>
                  <a:schemeClr val="bg1"/>
                </a:solidFill>
              </a:rPr>
              <a:t>High consumers – still significant but not immediate rollout candidates.</a:t>
            </a:r>
          </a:p>
          <a:p>
            <a:pPr marL="514350" indent="-514350">
              <a:buFont typeface="+mj-lt"/>
              <a:buAutoNum type="arabicParenR"/>
            </a:pPr>
            <a:endParaRPr lang="en-US" sz="2800" dirty="0">
              <a:solidFill>
                <a:schemeClr val="bg1"/>
              </a:solidFill>
            </a:endParaRPr>
          </a:p>
          <a:p>
            <a:endParaRPr lang="en-US" sz="2800" dirty="0">
              <a:solidFill>
                <a:schemeClr val="bg1"/>
              </a:solidFill>
            </a:endParaRPr>
          </a:p>
          <a:p>
            <a:endParaRPr lang="en-US" sz="2800" dirty="0">
              <a:solidFill>
                <a:schemeClr val="bg1"/>
              </a:solidFill>
            </a:endParaRPr>
          </a:p>
          <a:p>
            <a:pPr marL="228600" indent="-228600">
              <a:lnSpc>
                <a:spcPts val="1680"/>
              </a:lnSpc>
              <a:spcBef>
                <a:spcPct val="0"/>
              </a:spcBef>
              <a:buFont typeface="+mj-lt"/>
              <a:buAutoNum type="arabicParenR"/>
            </a:pPr>
            <a:endParaRPr lang="en-US" sz="1200" dirty="0">
              <a:solidFill>
                <a:schemeClr val="bg1"/>
              </a:solidFill>
              <a:latin typeface="Open Sans"/>
              <a:ea typeface="Open Sans"/>
              <a:cs typeface="Open Sans"/>
              <a:sym typeface="Open Sans"/>
            </a:endParaRPr>
          </a:p>
        </p:txBody>
      </p:sp>
      <p:pic>
        <p:nvPicPr>
          <p:cNvPr id="3" name="Picture 2" descr="A finger pointing at a screen&#10;&#10;AI-generated content may be incorrect.">
            <a:extLst>
              <a:ext uri="{FF2B5EF4-FFF2-40B4-BE49-F238E27FC236}">
                <a16:creationId xmlns:a16="http://schemas.microsoft.com/office/drawing/2014/main" id="{B35AB896-A25C-E1DB-791C-49E213F5EE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1837889"/>
            <a:ext cx="8295157" cy="6122591"/>
          </a:xfrm>
          <a:prstGeom prst="rect">
            <a:avLst/>
          </a:prstGeom>
        </p:spPr>
      </p:pic>
    </p:spTree>
    <p:extLst>
      <p:ext uri="{BB962C8B-B14F-4D97-AF65-F5344CB8AC3E}">
        <p14:creationId xmlns:p14="http://schemas.microsoft.com/office/powerpoint/2010/main" val="36688248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95933FBB-B671-CD39-341C-31272C282FD2}"/>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8EA22E73-415D-F274-4BD3-E1FEA7F8DE2D}"/>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65697941-AD7B-18A2-2C2A-9879554FDC66}"/>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AC55F57B-20C8-7119-4A54-F0DC2B1F5F24}"/>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6ADD3C23-073A-1E74-2946-7F9C637715A8}"/>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12436426-3046-6951-EFD4-D09D3F444D25}"/>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CEBB7C65-BBC3-97F1-1663-96D8235A7B80}"/>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9F996E7D-28CA-8E3C-12DD-368C1E972662}"/>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4D6D989F-9CDE-27F9-3C60-FA818B5485C3}"/>
              </a:ext>
            </a:extLst>
          </p:cNvPr>
          <p:cNvSpPr txBox="1"/>
          <p:nvPr/>
        </p:nvSpPr>
        <p:spPr>
          <a:xfrm>
            <a:off x="1752600" y="479195"/>
            <a:ext cx="8553764"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CLUSTERING</a:t>
            </a:r>
          </a:p>
        </p:txBody>
      </p:sp>
      <p:pic>
        <p:nvPicPr>
          <p:cNvPr id="2050" name="Picture 2">
            <a:extLst>
              <a:ext uri="{FF2B5EF4-FFF2-40B4-BE49-F238E27FC236}">
                <a16:creationId xmlns:a16="http://schemas.microsoft.com/office/drawing/2014/main" id="{C6DCF7B5-93A0-341B-6D9E-D56F5584E5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501" y="1638300"/>
            <a:ext cx="11268075" cy="46101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23">
            <a:extLst>
              <a:ext uri="{FF2B5EF4-FFF2-40B4-BE49-F238E27FC236}">
                <a16:creationId xmlns:a16="http://schemas.microsoft.com/office/drawing/2014/main" id="{4A5F1A27-4711-CD3F-DB9B-270C517DB35F}"/>
              </a:ext>
            </a:extLst>
          </p:cNvPr>
          <p:cNvSpPr txBox="1"/>
          <p:nvPr/>
        </p:nvSpPr>
        <p:spPr>
          <a:xfrm>
            <a:off x="12191999" y="439489"/>
            <a:ext cx="5422571" cy="13129876"/>
          </a:xfrm>
          <a:prstGeom prst="rect">
            <a:avLst/>
          </a:prstGeom>
        </p:spPr>
        <p:txBody>
          <a:bodyPr wrap="square" lIns="0" tIns="0" rIns="0" bIns="0" rtlCol="0" anchor="t">
            <a:spAutoFit/>
          </a:bodyPr>
          <a:lstStyle/>
          <a:p>
            <a:pPr marL="514350" indent="-514350">
              <a:buFont typeface="+mj-lt"/>
              <a:buAutoNum type="arabicParenR"/>
            </a:pPr>
            <a:endParaRPr lang="en-US" sz="2800" dirty="0">
              <a:solidFill>
                <a:schemeClr val="bg1"/>
              </a:solidFill>
            </a:endParaRPr>
          </a:p>
          <a:p>
            <a:pPr marL="514350" indent="-514350">
              <a:buFont typeface="+mj-lt"/>
              <a:buAutoNum type="arabicParenR"/>
            </a:pPr>
            <a:r>
              <a:rPr lang="en-US" sz="2800" dirty="0">
                <a:solidFill>
                  <a:schemeClr val="bg1"/>
                </a:solidFill>
              </a:rPr>
              <a:t>The elbow method points to k=4 or 5 whereas the Silhouette score strongly favors k=2 (best), but also shows k=4 as a decent balance. Since we are looking for a more detailed segmentation for business insights, we are choosing k=4 since it balances inertia reduction with decent silhouette.</a:t>
            </a:r>
          </a:p>
          <a:p>
            <a:pPr marL="514350" indent="-514350">
              <a:buFont typeface="+mj-lt"/>
              <a:buAutoNum type="arabicParenR"/>
            </a:pPr>
            <a:endParaRPr lang="en-US" sz="2800" dirty="0">
              <a:solidFill>
                <a:schemeClr val="bg1"/>
              </a:solidFill>
            </a:endParaRPr>
          </a:p>
          <a:p>
            <a:pPr marL="514350" indent="-514350">
              <a:buFont typeface="+mj-lt"/>
              <a:buAutoNum type="arabicParenR"/>
            </a:pPr>
            <a:r>
              <a:rPr lang="en-US" sz="2800" dirty="0" err="1">
                <a:solidFill>
                  <a:schemeClr val="bg1"/>
                </a:solidFill>
              </a:rPr>
              <a:t>Upto</a:t>
            </a:r>
            <a:r>
              <a:rPr lang="en-US" sz="2800" dirty="0">
                <a:solidFill>
                  <a:schemeClr val="bg1"/>
                </a:solidFill>
              </a:rPr>
              <a:t> this point we have 3 potential optimal </a:t>
            </a:r>
            <a:r>
              <a:rPr lang="en-US" sz="2800" dirty="0" err="1">
                <a:solidFill>
                  <a:schemeClr val="bg1"/>
                </a:solidFill>
              </a:rPr>
              <a:t>n_clusters</a:t>
            </a:r>
            <a:r>
              <a:rPr lang="en-US" sz="2800" dirty="0">
                <a:solidFill>
                  <a:schemeClr val="bg1"/>
                </a:solidFill>
              </a:rPr>
              <a:t> for our model, to make a good decision, we are employing the use of </a:t>
            </a:r>
            <a:r>
              <a:rPr lang="en-US" sz="2800" dirty="0" err="1">
                <a:solidFill>
                  <a:schemeClr val="bg1"/>
                </a:solidFill>
              </a:rPr>
              <a:t>GridSearchCV</a:t>
            </a:r>
            <a:r>
              <a:rPr lang="en-US" sz="2800" dirty="0">
                <a:solidFill>
                  <a:schemeClr val="bg1"/>
                </a:solidFill>
              </a:rPr>
              <a:t> to make the best decision that will not only make our model better but also make our recommendations accurate.</a:t>
            </a:r>
          </a:p>
          <a:p>
            <a:pPr marL="514350" indent="-514350">
              <a:buFont typeface="+mj-lt"/>
              <a:buAutoNum type="arabicParenR"/>
            </a:pPr>
            <a:endParaRPr lang="en-US" sz="2800" dirty="0">
              <a:solidFill>
                <a:schemeClr val="bg1"/>
              </a:solidFill>
            </a:endParaRPr>
          </a:p>
          <a:p>
            <a:pPr marL="514350" indent="-514350">
              <a:buFont typeface="+mj-lt"/>
              <a:buAutoNum type="arabicParenR"/>
            </a:pPr>
            <a:endParaRPr lang="en-US" sz="2800" dirty="0">
              <a:solidFill>
                <a:schemeClr val="bg1"/>
              </a:solidFill>
            </a:endParaRPr>
          </a:p>
          <a:p>
            <a:pPr marL="514350" indent="-514350">
              <a:buFont typeface="+mj-lt"/>
              <a:buAutoNum type="arabicParenR"/>
            </a:pPr>
            <a:endParaRPr lang="en-US" sz="2800" dirty="0">
              <a:solidFill>
                <a:schemeClr val="bg1"/>
              </a:solidFill>
            </a:endParaRPr>
          </a:p>
          <a:p>
            <a:pPr marL="514350" indent="-514350">
              <a:buFont typeface="+mj-lt"/>
              <a:buAutoNum type="arabicParenR"/>
            </a:pPr>
            <a:endParaRPr lang="en-US" sz="2800" dirty="0">
              <a:solidFill>
                <a:schemeClr val="bg1"/>
              </a:solidFill>
            </a:endParaRPr>
          </a:p>
          <a:p>
            <a:pPr marL="514350" indent="-514350">
              <a:buFont typeface="+mj-lt"/>
              <a:buAutoNum type="arabicParenR"/>
            </a:pPr>
            <a:endParaRPr lang="en-US" sz="2800" dirty="0">
              <a:solidFill>
                <a:schemeClr val="bg1"/>
              </a:solidFill>
            </a:endParaRPr>
          </a:p>
          <a:p>
            <a:pPr marL="514350" indent="-514350">
              <a:buFont typeface="+mj-lt"/>
              <a:buAutoNum type="arabicParenR"/>
            </a:pPr>
            <a:endParaRPr lang="en-US" sz="2800" dirty="0">
              <a:solidFill>
                <a:schemeClr val="bg1"/>
              </a:solidFill>
            </a:endParaRPr>
          </a:p>
          <a:p>
            <a:endParaRPr lang="en-US" sz="2800" dirty="0">
              <a:solidFill>
                <a:schemeClr val="bg1"/>
              </a:solidFill>
            </a:endParaRPr>
          </a:p>
          <a:p>
            <a:endParaRPr lang="en-US" sz="2800" dirty="0">
              <a:solidFill>
                <a:schemeClr val="bg1"/>
              </a:solidFill>
            </a:endParaRPr>
          </a:p>
          <a:p>
            <a:endParaRPr lang="en-US" sz="2800" dirty="0">
              <a:solidFill>
                <a:schemeClr val="bg1"/>
              </a:solidFill>
            </a:endParaRPr>
          </a:p>
          <a:p>
            <a:pPr marL="228600" indent="-228600">
              <a:lnSpc>
                <a:spcPts val="1680"/>
              </a:lnSpc>
              <a:spcBef>
                <a:spcPct val="0"/>
              </a:spcBef>
              <a:buFont typeface="+mj-lt"/>
              <a:buAutoNum type="arabicParenR"/>
            </a:pPr>
            <a:endParaRPr lang="en-US" sz="1200" dirty="0">
              <a:solidFill>
                <a:schemeClr val="bg1"/>
              </a:solidFill>
              <a:latin typeface="Open Sans"/>
              <a:ea typeface="Open Sans"/>
              <a:cs typeface="Open Sans"/>
              <a:sym typeface="Open Sans"/>
            </a:endParaRPr>
          </a:p>
        </p:txBody>
      </p:sp>
    </p:spTree>
    <p:extLst>
      <p:ext uri="{BB962C8B-B14F-4D97-AF65-F5344CB8AC3E}">
        <p14:creationId xmlns:p14="http://schemas.microsoft.com/office/powerpoint/2010/main" val="20953389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790CDED5-5CC5-BADF-19A8-55F0DA64600F}"/>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41CFA271-3EA0-E9E0-8400-F0EC6525339D}"/>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7ADD16B7-549A-EE33-BCD7-860CF27E6723}"/>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7A35868E-1863-3A0E-DF85-D35332265FE6}"/>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A0FB733C-8052-C1A5-2E3B-D062DA83335C}"/>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8F58D3D2-2283-DC5B-48E3-08F5F912C81F}"/>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BF8D690C-5C1F-0EB4-9998-10A15EBA5185}"/>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DAE67CCD-E52C-EB69-957A-E80E228E6AB4}"/>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480BE43E-7073-16DA-2114-09F55359AEE7}"/>
              </a:ext>
            </a:extLst>
          </p:cNvPr>
          <p:cNvSpPr txBox="1"/>
          <p:nvPr/>
        </p:nvSpPr>
        <p:spPr>
          <a:xfrm>
            <a:off x="1752600" y="479195"/>
            <a:ext cx="8553764"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PREDICTIVE MODELLING</a:t>
            </a:r>
          </a:p>
        </p:txBody>
      </p:sp>
      <p:sp>
        <p:nvSpPr>
          <p:cNvPr id="23" name="TextBox 23">
            <a:extLst>
              <a:ext uri="{FF2B5EF4-FFF2-40B4-BE49-F238E27FC236}">
                <a16:creationId xmlns:a16="http://schemas.microsoft.com/office/drawing/2014/main" id="{3B3B94A7-6630-5758-64E6-A3AAD08854E9}"/>
              </a:ext>
            </a:extLst>
          </p:cNvPr>
          <p:cNvSpPr txBox="1"/>
          <p:nvPr/>
        </p:nvSpPr>
        <p:spPr>
          <a:xfrm>
            <a:off x="8894731" y="1122817"/>
            <a:ext cx="9012267" cy="7097456"/>
          </a:xfrm>
          <a:prstGeom prst="rect">
            <a:avLst/>
          </a:prstGeom>
        </p:spPr>
        <p:txBody>
          <a:bodyPr wrap="square" lIns="0" tIns="0" rIns="0" bIns="0" rtlCol="0" anchor="t">
            <a:spAutoFit/>
          </a:bodyPr>
          <a:lstStyle/>
          <a:p>
            <a:pPr algn="just"/>
            <a:r>
              <a:rPr lang="en-US" sz="2800" dirty="0">
                <a:solidFill>
                  <a:schemeClr val="bg1"/>
                </a:solidFill>
              </a:rPr>
              <a:t>After clustering, we treat the cluster labels as "pseudo-classes" and build supervised models to predict them.</a:t>
            </a:r>
          </a:p>
          <a:p>
            <a:pPr algn="just"/>
            <a:r>
              <a:rPr lang="en-US" sz="2800" dirty="0">
                <a:solidFill>
                  <a:schemeClr val="bg1"/>
                </a:solidFill>
              </a:rPr>
              <a:t>This helps answer:</a:t>
            </a:r>
          </a:p>
          <a:p>
            <a:pPr algn="just"/>
            <a:endParaRPr lang="en-US" sz="2800" dirty="0">
              <a:solidFill>
                <a:schemeClr val="bg1"/>
              </a:solidFill>
            </a:endParaRPr>
          </a:p>
          <a:p>
            <a:pPr algn="just"/>
            <a:r>
              <a:rPr lang="en-US" sz="2800" dirty="0">
                <a:solidFill>
                  <a:schemeClr val="bg1"/>
                </a:solidFill>
              </a:rPr>
              <a:t>Can we predict which billing category a new customer falls into?</a:t>
            </a:r>
          </a:p>
          <a:p>
            <a:pPr algn="just"/>
            <a:r>
              <a:rPr lang="en-US" sz="2800" dirty="0">
                <a:solidFill>
                  <a:schemeClr val="bg1"/>
                </a:solidFill>
              </a:rPr>
              <a:t>Which features are most important for prediction?</a:t>
            </a:r>
          </a:p>
          <a:p>
            <a:pPr algn="just"/>
            <a:endParaRPr lang="en-US" sz="2800" dirty="0">
              <a:solidFill>
                <a:schemeClr val="bg1"/>
              </a:solidFill>
            </a:endParaRPr>
          </a:p>
          <a:p>
            <a:pPr algn="just"/>
            <a:r>
              <a:rPr lang="en-US" sz="2800" dirty="0">
                <a:solidFill>
                  <a:schemeClr val="bg1"/>
                </a:solidFill>
              </a:rPr>
              <a:t>We experiment with different algorithms and compare performance to choose the most reliable model.</a:t>
            </a:r>
          </a:p>
          <a:p>
            <a:pPr algn="just"/>
            <a:r>
              <a:rPr lang="en-US" sz="2800" dirty="0">
                <a:solidFill>
                  <a:schemeClr val="bg1"/>
                </a:solidFill>
              </a:rPr>
              <a:t>The objective is to predict customer billing/consumption and classify customer behavior.</a:t>
            </a:r>
          </a:p>
          <a:p>
            <a:pPr marL="514350" indent="-514350">
              <a:buFont typeface="+mj-lt"/>
              <a:buAutoNum type="arabicParenR"/>
            </a:pPr>
            <a:endParaRPr lang="en-US" sz="2800" dirty="0">
              <a:solidFill>
                <a:schemeClr val="bg1"/>
              </a:solidFill>
            </a:endParaRPr>
          </a:p>
          <a:p>
            <a:endParaRPr lang="en-US" sz="2800" dirty="0">
              <a:solidFill>
                <a:schemeClr val="bg1"/>
              </a:solidFill>
            </a:endParaRPr>
          </a:p>
          <a:p>
            <a:endParaRPr lang="en-US" sz="2800" dirty="0">
              <a:solidFill>
                <a:schemeClr val="bg1"/>
              </a:solidFill>
            </a:endParaRPr>
          </a:p>
          <a:p>
            <a:endParaRPr lang="en-US" sz="2800" dirty="0">
              <a:solidFill>
                <a:schemeClr val="bg1"/>
              </a:solidFill>
            </a:endParaRPr>
          </a:p>
          <a:p>
            <a:pPr marL="228600" indent="-228600">
              <a:lnSpc>
                <a:spcPts val="1680"/>
              </a:lnSpc>
              <a:spcBef>
                <a:spcPct val="0"/>
              </a:spcBef>
              <a:buFont typeface="+mj-lt"/>
              <a:buAutoNum type="arabicParenR"/>
            </a:pPr>
            <a:endParaRPr lang="en-US" sz="1200" dirty="0">
              <a:solidFill>
                <a:schemeClr val="bg1"/>
              </a:solidFill>
              <a:latin typeface="Open Sans"/>
              <a:ea typeface="Open Sans"/>
              <a:cs typeface="Open Sans"/>
              <a:sym typeface="Open Sans"/>
            </a:endParaRPr>
          </a:p>
        </p:txBody>
      </p:sp>
      <p:pic>
        <p:nvPicPr>
          <p:cNvPr id="1026" name="Picture 2" descr="Improving decision-making with data analytics in private equity ...">
            <a:extLst>
              <a:ext uri="{FF2B5EF4-FFF2-40B4-BE49-F238E27FC236}">
                <a16:creationId xmlns:a16="http://schemas.microsoft.com/office/drawing/2014/main" id="{52DF3C35-5FAC-7A50-4585-4B464383DA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63" y="2705100"/>
            <a:ext cx="8202398"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25390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B74A4F1B-5538-8D14-4A9E-1F4FC8A040E0}"/>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66D2FEF3-8A68-D912-5637-8DA95A7C4E32}"/>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7041EFD2-2EF0-AB4B-5105-79B56F70E8CD}"/>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95DAA4AB-61F6-B3CA-E478-4FD59780B8FF}"/>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779F1296-AA4B-A691-7560-C41CD3733CAF}"/>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9517112E-EBA3-0AB5-9483-F253BC2B1D55}"/>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2E715019-369E-C4AB-8F9B-F63D7672DA93}"/>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35DA8F19-BA74-12C6-6D40-8F6925FE39F2}"/>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69769CED-7965-D0E7-256D-4123CB23FB6F}"/>
              </a:ext>
            </a:extLst>
          </p:cNvPr>
          <p:cNvSpPr txBox="1"/>
          <p:nvPr/>
        </p:nvSpPr>
        <p:spPr>
          <a:xfrm>
            <a:off x="1143000" y="252189"/>
            <a:ext cx="9620564"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MODEL PERFORMANCE</a:t>
            </a:r>
          </a:p>
        </p:txBody>
      </p:sp>
      <p:sp>
        <p:nvSpPr>
          <p:cNvPr id="23" name="TextBox 23">
            <a:extLst>
              <a:ext uri="{FF2B5EF4-FFF2-40B4-BE49-F238E27FC236}">
                <a16:creationId xmlns:a16="http://schemas.microsoft.com/office/drawing/2014/main" id="{9F14A582-6BB3-11A2-BDB9-F47CC3E9F4EE}"/>
              </a:ext>
            </a:extLst>
          </p:cNvPr>
          <p:cNvSpPr txBox="1"/>
          <p:nvPr/>
        </p:nvSpPr>
        <p:spPr>
          <a:xfrm>
            <a:off x="10401302" y="952500"/>
            <a:ext cx="6973786" cy="8821005"/>
          </a:xfrm>
          <a:prstGeom prst="rect">
            <a:avLst/>
          </a:prstGeom>
        </p:spPr>
        <p:txBody>
          <a:bodyPr wrap="square" lIns="0" tIns="0" rIns="0" bIns="0" rtlCol="0" anchor="t">
            <a:spAutoFit/>
          </a:bodyPr>
          <a:lstStyle/>
          <a:p>
            <a:r>
              <a:rPr lang="en-US" sz="2800" dirty="0">
                <a:solidFill>
                  <a:schemeClr val="bg1"/>
                </a:solidFill>
              </a:rPr>
              <a:t>Summary of Classifier Performance</a:t>
            </a:r>
          </a:p>
          <a:p>
            <a:pPr marL="514350" indent="-514350">
              <a:buFont typeface="+mj-lt"/>
              <a:buAutoNum type="arabicParenR"/>
            </a:pPr>
            <a:r>
              <a:rPr lang="en-US" sz="2800" dirty="0">
                <a:solidFill>
                  <a:schemeClr val="bg1"/>
                </a:solidFill>
              </a:rPr>
              <a:t>Logistic Regression</a:t>
            </a:r>
          </a:p>
          <a:p>
            <a:pPr marL="514350" indent="-514350">
              <a:buFont typeface="+mj-lt"/>
              <a:buAutoNum type="arabicParenR"/>
            </a:pPr>
            <a:endParaRPr lang="en-US" sz="2800" dirty="0">
              <a:solidFill>
                <a:schemeClr val="bg1"/>
              </a:solidFill>
            </a:endParaRPr>
          </a:p>
          <a:p>
            <a:r>
              <a:rPr lang="en-US" sz="2800" dirty="0">
                <a:solidFill>
                  <a:schemeClr val="bg1"/>
                </a:solidFill>
              </a:rPr>
              <a:t>Accuracy: ~99.7%</a:t>
            </a:r>
          </a:p>
          <a:p>
            <a:pPr marL="514350" indent="-514350">
              <a:buFont typeface="+mj-lt"/>
              <a:buAutoNum type="arabicParenR"/>
            </a:pPr>
            <a:endParaRPr lang="en-US" sz="2800" dirty="0">
              <a:solidFill>
                <a:schemeClr val="bg1"/>
              </a:solidFill>
            </a:endParaRPr>
          </a:p>
          <a:p>
            <a:r>
              <a:rPr lang="en-US" sz="2800" dirty="0">
                <a:solidFill>
                  <a:schemeClr val="bg1"/>
                </a:solidFill>
              </a:rPr>
              <a:t>Very high precision, but recall for minority class (class 1) is slightly lower (~0.94).</a:t>
            </a:r>
          </a:p>
          <a:p>
            <a:pPr marL="514350" indent="-514350">
              <a:buFont typeface="+mj-lt"/>
              <a:buAutoNum type="arabicParenR"/>
            </a:pPr>
            <a:endParaRPr lang="en-US" sz="2800" dirty="0">
              <a:solidFill>
                <a:schemeClr val="bg1"/>
              </a:solidFill>
            </a:endParaRPr>
          </a:p>
          <a:p>
            <a:r>
              <a:rPr lang="en-US" sz="2800" dirty="0">
                <a:solidFill>
                  <a:schemeClr val="bg1"/>
                </a:solidFill>
              </a:rPr>
              <a:t>Best for speed and interpretability, but less robust for imbalanced data.</a:t>
            </a:r>
          </a:p>
          <a:p>
            <a:pPr marL="514350" indent="-514350">
              <a:buFont typeface="+mj-lt"/>
              <a:buAutoNum type="arabicParenR"/>
            </a:pPr>
            <a:endParaRPr lang="en-US" sz="2800" dirty="0">
              <a:solidFill>
                <a:schemeClr val="bg1"/>
              </a:solidFill>
            </a:endParaRPr>
          </a:p>
          <a:p>
            <a:pPr marL="514350" indent="-514350">
              <a:buFont typeface="+mj-lt"/>
              <a:buAutoNum type="arabicParenR"/>
            </a:pPr>
            <a:r>
              <a:rPr lang="en-US" sz="2800" b="1" dirty="0">
                <a:solidFill>
                  <a:schemeClr val="bg1"/>
                </a:solidFill>
              </a:rPr>
              <a:t>Random Forest Classifier</a:t>
            </a:r>
          </a:p>
          <a:p>
            <a:pPr marL="514350" indent="-514350">
              <a:buFont typeface="+mj-lt"/>
              <a:buAutoNum type="arabicParenR"/>
            </a:pPr>
            <a:endParaRPr lang="en-US" sz="2800" dirty="0">
              <a:solidFill>
                <a:schemeClr val="bg1"/>
              </a:solidFill>
            </a:endParaRPr>
          </a:p>
          <a:p>
            <a:r>
              <a:rPr lang="en-US" sz="2800" dirty="0">
                <a:solidFill>
                  <a:schemeClr val="bg1"/>
                </a:solidFill>
              </a:rPr>
              <a:t>Accuracy: ~99.9%</a:t>
            </a:r>
          </a:p>
          <a:p>
            <a:pPr marL="514350" indent="-514350">
              <a:buFont typeface="+mj-lt"/>
              <a:buAutoNum type="arabicParenR"/>
            </a:pPr>
            <a:endParaRPr lang="en-US" sz="2800" dirty="0">
              <a:solidFill>
                <a:schemeClr val="bg1"/>
              </a:solidFill>
            </a:endParaRPr>
          </a:p>
          <a:p>
            <a:r>
              <a:rPr lang="en-US" sz="2800" dirty="0">
                <a:solidFill>
                  <a:schemeClr val="bg1"/>
                </a:solidFill>
              </a:rPr>
              <a:t>Excellent balance of precision and recall (~0.99+ for both classes).</a:t>
            </a:r>
          </a:p>
          <a:p>
            <a:pPr marL="514350" indent="-514350">
              <a:buFont typeface="+mj-lt"/>
              <a:buAutoNum type="arabicParenR"/>
            </a:pPr>
            <a:endParaRPr lang="en-US" sz="2800" dirty="0">
              <a:solidFill>
                <a:schemeClr val="bg1"/>
              </a:solidFill>
            </a:endParaRPr>
          </a:p>
          <a:p>
            <a:r>
              <a:rPr lang="en-US" sz="2800" dirty="0">
                <a:solidFill>
                  <a:schemeClr val="bg1"/>
                </a:solidFill>
              </a:rPr>
              <a:t>Handles complex relationships well; most reliable among the three.</a:t>
            </a:r>
          </a:p>
          <a:p>
            <a:pPr marL="228600" indent="-228600">
              <a:lnSpc>
                <a:spcPts val="1680"/>
              </a:lnSpc>
              <a:spcBef>
                <a:spcPct val="0"/>
              </a:spcBef>
              <a:buFont typeface="+mj-lt"/>
              <a:buAutoNum type="arabicParenR"/>
            </a:pPr>
            <a:endParaRPr lang="en-US" sz="1200" dirty="0">
              <a:solidFill>
                <a:schemeClr val="bg1"/>
              </a:solidFill>
              <a:latin typeface="Open Sans"/>
              <a:ea typeface="Open Sans"/>
              <a:cs typeface="Open Sans"/>
              <a:sym typeface="Open Sans"/>
            </a:endParaRPr>
          </a:p>
        </p:txBody>
      </p:sp>
      <p:pic>
        <p:nvPicPr>
          <p:cNvPr id="3074" name="Picture 2">
            <a:extLst>
              <a:ext uri="{FF2B5EF4-FFF2-40B4-BE49-F238E27FC236}">
                <a16:creationId xmlns:a16="http://schemas.microsoft.com/office/drawing/2014/main" id="{B765636C-79EA-F2D0-E2B3-CB5ADC5339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572" y="1333884"/>
            <a:ext cx="9939204" cy="7391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37000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4C0BA6F0-C41E-72E9-3024-F7AA170CA741}"/>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8CA00807-3AD3-DC1D-363C-CA3012C288B0}"/>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9AFDC78E-10A4-D0EA-0ED9-7F2D391D8DC3}"/>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6EEF49AB-2B46-865F-F911-DD3E5BF72F2F}"/>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022B5FF2-8721-C746-C88C-1DEAF408A11B}"/>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A8BE879B-7169-8CD8-D9A0-C015A3525172}"/>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5C8CF5C6-E818-101A-E3BA-350B98804110}"/>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E8B86A12-9ACE-1378-9A5C-1B38A81A3935}"/>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A550F1E0-4FA0-8701-1A50-234F14050EAD}"/>
              </a:ext>
            </a:extLst>
          </p:cNvPr>
          <p:cNvSpPr txBox="1"/>
          <p:nvPr/>
        </p:nvSpPr>
        <p:spPr>
          <a:xfrm>
            <a:off x="228600" y="252189"/>
            <a:ext cx="10534964"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MODEL PERFORMANCE…CONTD </a:t>
            </a:r>
          </a:p>
        </p:txBody>
      </p:sp>
      <p:sp>
        <p:nvSpPr>
          <p:cNvPr id="23" name="TextBox 23">
            <a:extLst>
              <a:ext uri="{FF2B5EF4-FFF2-40B4-BE49-F238E27FC236}">
                <a16:creationId xmlns:a16="http://schemas.microsoft.com/office/drawing/2014/main" id="{761D9D0B-1476-E438-F0FD-76300C739B35}"/>
              </a:ext>
            </a:extLst>
          </p:cNvPr>
          <p:cNvSpPr txBox="1"/>
          <p:nvPr/>
        </p:nvSpPr>
        <p:spPr>
          <a:xfrm>
            <a:off x="10602685" y="468242"/>
            <a:ext cx="6973786" cy="10729219"/>
          </a:xfrm>
          <a:prstGeom prst="rect">
            <a:avLst/>
          </a:prstGeom>
        </p:spPr>
        <p:txBody>
          <a:bodyPr wrap="square" lIns="0" tIns="0" rIns="0" bIns="0" rtlCol="0" anchor="t">
            <a:spAutoFit/>
          </a:bodyPr>
          <a:lstStyle/>
          <a:p>
            <a:r>
              <a:rPr lang="en-US" sz="2800" dirty="0">
                <a:solidFill>
                  <a:schemeClr val="bg1"/>
                </a:solidFill>
              </a:rPr>
              <a:t>Summary of Classifier Performance</a:t>
            </a:r>
          </a:p>
          <a:p>
            <a:pPr marL="514350" indent="-514350">
              <a:buFont typeface="+mj-lt"/>
              <a:buAutoNum type="arabicParenR"/>
            </a:pPr>
            <a:endParaRPr lang="en-US" sz="1200" dirty="0">
              <a:solidFill>
                <a:schemeClr val="bg1"/>
              </a:solidFill>
            </a:endParaRPr>
          </a:p>
          <a:p>
            <a:pPr marL="514350" indent="-514350">
              <a:buFont typeface="+mj-lt"/>
              <a:buAutoNum type="arabicParenR"/>
            </a:pPr>
            <a:r>
              <a:rPr lang="en-US" sz="2800" dirty="0" err="1">
                <a:solidFill>
                  <a:schemeClr val="bg1"/>
                </a:solidFill>
              </a:rPr>
              <a:t>XGBoost</a:t>
            </a:r>
            <a:r>
              <a:rPr lang="en-US" sz="2800" dirty="0">
                <a:solidFill>
                  <a:schemeClr val="bg1"/>
                </a:solidFill>
              </a:rPr>
              <a:t> Classifier</a:t>
            </a:r>
          </a:p>
          <a:p>
            <a:r>
              <a:rPr lang="en-US" sz="2800" dirty="0">
                <a:solidFill>
                  <a:schemeClr val="bg1"/>
                </a:solidFill>
              </a:rPr>
              <a:t>Accuracy: ~99.8%</a:t>
            </a:r>
          </a:p>
          <a:p>
            <a:r>
              <a:rPr lang="en-US" sz="2800" dirty="0">
                <a:solidFill>
                  <a:schemeClr val="bg1"/>
                </a:solidFill>
              </a:rPr>
              <a:t>Performance very close to Random Forest, strong on precision but slightly weaker recall for class 1.</a:t>
            </a:r>
          </a:p>
          <a:p>
            <a:r>
              <a:rPr lang="en-US" sz="2800" dirty="0">
                <a:solidFill>
                  <a:schemeClr val="bg1"/>
                </a:solidFill>
              </a:rPr>
              <a:t>Efficient for large datasets, good at generalization.</a:t>
            </a:r>
          </a:p>
          <a:p>
            <a:pPr marL="514350" indent="-514350">
              <a:buFont typeface="+mj-lt"/>
              <a:buAutoNum type="arabicParenR"/>
            </a:pPr>
            <a:endParaRPr lang="en-US" sz="2800" dirty="0">
              <a:solidFill>
                <a:schemeClr val="bg1"/>
              </a:solidFill>
            </a:endParaRPr>
          </a:p>
          <a:p>
            <a:r>
              <a:rPr lang="en-US" sz="2800" dirty="0">
                <a:solidFill>
                  <a:schemeClr val="bg1"/>
                </a:solidFill>
              </a:rPr>
              <a:t>Overall:</a:t>
            </a:r>
          </a:p>
          <a:p>
            <a:pPr marL="514350" indent="-514350">
              <a:buFont typeface="+mj-lt"/>
              <a:buAutoNum type="arabicParenR"/>
            </a:pPr>
            <a:endParaRPr lang="en-US" sz="2800" dirty="0">
              <a:solidFill>
                <a:schemeClr val="bg1"/>
              </a:solidFill>
            </a:endParaRPr>
          </a:p>
          <a:p>
            <a:r>
              <a:rPr lang="en-US" sz="2800" dirty="0">
                <a:solidFill>
                  <a:schemeClr val="bg1"/>
                </a:solidFill>
              </a:rPr>
              <a:t>All three models perform exceptionally well (&gt;99% accuracy).</a:t>
            </a:r>
          </a:p>
          <a:p>
            <a:pPr marL="514350" indent="-514350">
              <a:buFont typeface="+mj-lt"/>
              <a:buAutoNum type="arabicParenR"/>
            </a:pPr>
            <a:endParaRPr lang="en-US" sz="2800" dirty="0">
              <a:solidFill>
                <a:schemeClr val="bg1"/>
              </a:solidFill>
            </a:endParaRPr>
          </a:p>
          <a:p>
            <a:r>
              <a:rPr lang="en-US" sz="2800" dirty="0">
                <a:solidFill>
                  <a:schemeClr val="bg1"/>
                </a:solidFill>
              </a:rPr>
              <a:t>Random Forest gives the best balance,</a:t>
            </a:r>
          </a:p>
          <a:p>
            <a:pPr marL="514350" indent="-514350">
              <a:buFont typeface="+mj-lt"/>
              <a:buAutoNum type="arabicParenR"/>
            </a:pPr>
            <a:endParaRPr lang="en-US" sz="2800" dirty="0">
              <a:solidFill>
                <a:schemeClr val="bg1"/>
              </a:solidFill>
            </a:endParaRPr>
          </a:p>
          <a:p>
            <a:r>
              <a:rPr lang="en-US" sz="2800" dirty="0" err="1">
                <a:solidFill>
                  <a:schemeClr val="bg1"/>
                </a:solidFill>
              </a:rPr>
              <a:t>XGBoost</a:t>
            </a:r>
            <a:r>
              <a:rPr lang="en-US" sz="2800" dirty="0">
                <a:solidFill>
                  <a:schemeClr val="bg1"/>
                </a:solidFill>
              </a:rPr>
              <a:t> is nearly as strong with better efficiency,</a:t>
            </a:r>
          </a:p>
          <a:p>
            <a:pPr marL="514350" indent="-514350">
              <a:buFont typeface="+mj-lt"/>
              <a:buAutoNum type="arabicParenR"/>
            </a:pPr>
            <a:endParaRPr lang="en-US" sz="2800" dirty="0">
              <a:solidFill>
                <a:schemeClr val="bg1"/>
              </a:solidFill>
            </a:endParaRPr>
          </a:p>
          <a:p>
            <a:r>
              <a:rPr lang="en-US" sz="2800" dirty="0">
                <a:solidFill>
                  <a:schemeClr val="bg1"/>
                </a:solidFill>
              </a:rPr>
              <a:t>Logistic Regression is simple and fast but slightly weaker on minority detection.</a:t>
            </a:r>
          </a:p>
          <a:p>
            <a:pPr marL="514350" indent="-514350">
              <a:buFont typeface="+mj-lt"/>
              <a:buAutoNum type="arabicParenR"/>
            </a:pPr>
            <a:endParaRPr lang="en-US" sz="2800" dirty="0">
              <a:solidFill>
                <a:schemeClr val="bg1"/>
              </a:solidFill>
            </a:endParaRPr>
          </a:p>
          <a:p>
            <a:endParaRPr lang="en-US" sz="2800" dirty="0">
              <a:solidFill>
                <a:schemeClr val="bg1"/>
              </a:solidFill>
            </a:endParaRPr>
          </a:p>
          <a:p>
            <a:endParaRPr lang="en-US" sz="2800" dirty="0">
              <a:solidFill>
                <a:schemeClr val="bg1"/>
              </a:solidFill>
            </a:endParaRPr>
          </a:p>
          <a:p>
            <a:pPr marL="228600" indent="-228600">
              <a:lnSpc>
                <a:spcPts val="1680"/>
              </a:lnSpc>
              <a:spcBef>
                <a:spcPct val="0"/>
              </a:spcBef>
              <a:buFont typeface="+mj-lt"/>
              <a:buAutoNum type="arabicParenR"/>
            </a:pPr>
            <a:endParaRPr lang="en-US" sz="1200" dirty="0">
              <a:solidFill>
                <a:schemeClr val="bg1"/>
              </a:solidFill>
              <a:latin typeface="Open Sans"/>
              <a:ea typeface="Open Sans"/>
              <a:cs typeface="Open Sans"/>
              <a:sym typeface="Open Sans"/>
            </a:endParaRPr>
          </a:p>
        </p:txBody>
      </p:sp>
      <p:pic>
        <p:nvPicPr>
          <p:cNvPr id="3074" name="Picture 2">
            <a:extLst>
              <a:ext uri="{FF2B5EF4-FFF2-40B4-BE49-F238E27FC236}">
                <a16:creationId xmlns:a16="http://schemas.microsoft.com/office/drawing/2014/main" id="{AD347895-FAC1-D17B-E847-B334B284C0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6700" y="1876549"/>
            <a:ext cx="9926746" cy="7381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8830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p:cNvGrpSpPr/>
          <p:nvPr/>
        </p:nvGrpSpPr>
        <p:grpSpPr>
          <a:xfrm>
            <a:off x="18144623" y="8078534"/>
            <a:ext cx="143377" cy="1179766"/>
            <a:chOff x="0" y="0"/>
            <a:chExt cx="46272" cy="380749"/>
          </a:xfrm>
        </p:grpSpPr>
        <p:sp>
          <p:nvSpPr>
            <p:cNvPr id="15" name="Freeform 15"/>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a:off x="1032078" y="5448300"/>
            <a:ext cx="3479440" cy="551732"/>
            <a:chOff x="0" y="0"/>
            <a:chExt cx="588799" cy="130192"/>
          </a:xfrm>
        </p:grpSpPr>
        <p:sp>
          <p:nvSpPr>
            <p:cNvPr id="20" name="Freeform 20"/>
            <p:cNvSpPr/>
            <p:nvPr/>
          </p:nvSpPr>
          <p:spPr>
            <a:xfrm>
              <a:off x="0" y="0"/>
              <a:ext cx="588799" cy="130192"/>
            </a:xfrm>
            <a:custGeom>
              <a:avLst/>
              <a:gdLst/>
              <a:ahLst/>
              <a:cxnLst/>
              <a:rect l="l" t="t" r="r" b="b"/>
              <a:pathLst>
                <a:path w="588799" h="130192">
                  <a:moveTo>
                    <a:pt x="0" y="0"/>
                  </a:moveTo>
                  <a:lnTo>
                    <a:pt x="588799" y="0"/>
                  </a:lnTo>
                  <a:lnTo>
                    <a:pt x="588799" y="130192"/>
                  </a:lnTo>
                  <a:lnTo>
                    <a:pt x="0" y="130192"/>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dirty="0"/>
            </a:p>
          </p:txBody>
        </p:sp>
        <p:sp>
          <p:nvSpPr>
            <p:cNvPr id="21" name="TextBox 21"/>
            <p:cNvSpPr txBox="1"/>
            <p:nvPr/>
          </p:nvSpPr>
          <p:spPr>
            <a:xfrm>
              <a:off x="0" y="-38100"/>
              <a:ext cx="588799" cy="168292"/>
            </a:xfrm>
            <a:prstGeom prst="rect">
              <a:avLst/>
            </a:prstGeom>
          </p:spPr>
          <p:txBody>
            <a:bodyPr lIns="50800" tIns="50800" rIns="50800" bIns="50800" rtlCol="0" anchor="ctr"/>
            <a:lstStyle/>
            <a:p>
              <a:pPr algn="ctr">
                <a:lnSpc>
                  <a:spcPts val="2659"/>
                </a:lnSpc>
              </a:pPr>
              <a:endParaRPr/>
            </a:p>
          </p:txBody>
        </p:sp>
      </p:grpSp>
      <p:grpSp>
        <p:nvGrpSpPr>
          <p:cNvPr id="31" name="Group 31"/>
          <p:cNvGrpSpPr/>
          <p:nvPr/>
        </p:nvGrpSpPr>
        <p:grpSpPr>
          <a:xfrm>
            <a:off x="1109402" y="5359837"/>
            <a:ext cx="10182716" cy="4774134"/>
            <a:chOff x="0" y="-643738"/>
            <a:chExt cx="1650714" cy="773930"/>
          </a:xfrm>
        </p:grpSpPr>
        <p:sp>
          <p:nvSpPr>
            <p:cNvPr id="32" name="Freeform 32"/>
            <p:cNvSpPr/>
            <p:nvPr/>
          </p:nvSpPr>
          <p:spPr>
            <a:xfrm>
              <a:off x="1119998" y="-643738"/>
              <a:ext cx="530716" cy="95385"/>
            </a:xfrm>
            <a:custGeom>
              <a:avLst/>
              <a:gdLst/>
              <a:ahLst/>
              <a:cxnLst/>
              <a:rect l="l" t="t" r="r" b="b"/>
              <a:pathLst>
                <a:path w="588799" h="130192">
                  <a:moveTo>
                    <a:pt x="0" y="0"/>
                  </a:moveTo>
                  <a:lnTo>
                    <a:pt x="588799" y="0"/>
                  </a:lnTo>
                  <a:lnTo>
                    <a:pt x="588799" y="130192"/>
                  </a:lnTo>
                  <a:lnTo>
                    <a:pt x="0" y="130192"/>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dirty="0"/>
            </a:p>
          </p:txBody>
        </p:sp>
        <p:sp>
          <p:nvSpPr>
            <p:cNvPr id="33" name="TextBox 33"/>
            <p:cNvSpPr txBox="1"/>
            <p:nvPr/>
          </p:nvSpPr>
          <p:spPr>
            <a:xfrm>
              <a:off x="0" y="-38100"/>
              <a:ext cx="588799" cy="168292"/>
            </a:xfrm>
            <a:prstGeom prst="rect">
              <a:avLst/>
            </a:prstGeom>
          </p:spPr>
          <p:txBody>
            <a:bodyPr lIns="50800" tIns="50800" rIns="50800" bIns="50800" rtlCol="0" anchor="ctr"/>
            <a:lstStyle/>
            <a:p>
              <a:pPr algn="ctr">
                <a:lnSpc>
                  <a:spcPts val="2659"/>
                </a:lnSpc>
              </a:pPr>
              <a:endParaRPr/>
            </a:p>
          </p:txBody>
        </p:sp>
      </p:grpSp>
      <p:sp>
        <p:nvSpPr>
          <p:cNvPr id="34" name="TextBox 34"/>
          <p:cNvSpPr txBox="1"/>
          <p:nvPr/>
        </p:nvSpPr>
        <p:spPr>
          <a:xfrm>
            <a:off x="7862434" y="5557613"/>
            <a:ext cx="3429683" cy="298543"/>
          </a:xfrm>
          <a:prstGeom prst="rect">
            <a:avLst/>
          </a:prstGeom>
        </p:spPr>
        <p:txBody>
          <a:bodyPr lIns="0" tIns="0" rIns="0" bIns="0" rtlCol="0" anchor="t">
            <a:spAutoFit/>
          </a:bodyPr>
          <a:lstStyle/>
          <a:p>
            <a:pPr algn="ctr">
              <a:lnSpc>
                <a:spcPts val="2457"/>
              </a:lnSpc>
              <a:spcBef>
                <a:spcPct val="0"/>
              </a:spcBef>
            </a:pPr>
            <a:r>
              <a:rPr lang="en-US" sz="1755" b="1" dirty="0">
                <a:solidFill>
                  <a:srgbClr val="FFFFFF"/>
                </a:solidFill>
                <a:latin typeface="Open Sans Bold"/>
                <a:ea typeface="Open Sans Bold"/>
                <a:cs typeface="Open Sans Bold"/>
                <a:sym typeface="Open Sans Bold"/>
              </a:rPr>
              <a:t>Lillian Wangui</a:t>
            </a:r>
          </a:p>
        </p:txBody>
      </p:sp>
      <p:sp>
        <p:nvSpPr>
          <p:cNvPr id="35" name="TextBox 35"/>
          <p:cNvSpPr txBox="1"/>
          <p:nvPr/>
        </p:nvSpPr>
        <p:spPr>
          <a:xfrm>
            <a:off x="652647" y="956979"/>
            <a:ext cx="7050023" cy="1111101"/>
          </a:xfrm>
          <a:prstGeom prst="rect">
            <a:avLst/>
          </a:prstGeom>
        </p:spPr>
        <p:txBody>
          <a:bodyPr lIns="0" tIns="0" rIns="0" bIns="0" rtlCol="0" anchor="t">
            <a:spAutoFit/>
          </a:bodyPr>
          <a:lstStyle/>
          <a:p>
            <a:pPr algn="ctr">
              <a:lnSpc>
                <a:spcPts val="9099"/>
              </a:lnSpc>
              <a:spcBef>
                <a:spcPct val="0"/>
              </a:spcBef>
            </a:pPr>
            <a:r>
              <a:rPr lang="en-US" sz="6499" dirty="0">
                <a:solidFill>
                  <a:srgbClr val="FFFFFF"/>
                </a:solidFill>
                <a:latin typeface="Oswald"/>
                <a:ea typeface="Oswald"/>
                <a:cs typeface="Oswald"/>
                <a:sym typeface="Oswald"/>
              </a:rPr>
              <a:t>MEET OUR TEAM</a:t>
            </a:r>
          </a:p>
        </p:txBody>
      </p:sp>
      <p:grpSp>
        <p:nvGrpSpPr>
          <p:cNvPr id="40" name="Group 19">
            <a:extLst>
              <a:ext uri="{FF2B5EF4-FFF2-40B4-BE49-F238E27FC236}">
                <a16:creationId xmlns:a16="http://schemas.microsoft.com/office/drawing/2014/main" id="{6750E050-CF4C-A34D-C9B5-55141B273E06}"/>
              </a:ext>
            </a:extLst>
          </p:cNvPr>
          <p:cNvGrpSpPr/>
          <p:nvPr/>
        </p:nvGrpSpPr>
        <p:grpSpPr>
          <a:xfrm>
            <a:off x="4905219" y="5436894"/>
            <a:ext cx="2971801" cy="551732"/>
            <a:chOff x="0" y="0"/>
            <a:chExt cx="588799" cy="130192"/>
          </a:xfrm>
        </p:grpSpPr>
        <p:sp>
          <p:nvSpPr>
            <p:cNvPr id="41" name="Freeform 20">
              <a:extLst>
                <a:ext uri="{FF2B5EF4-FFF2-40B4-BE49-F238E27FC236}">
                  <a16:creationId xmlns:a16="http://schemas.microsoft.com/office/drawing/2014/main" id="{9382E288-5865-D07F-93A1-DC3B9C3511C0}"/>
                </a:ext>
              </a:extLst>
            </p:cNvPr>
            <p:cNvSpPr/>
            <p:nvPr/>
          </p:nvSpPr>
          <p:spPr>
            <a:xfrm>
              <a:off x="0" y="0"/>
              <a:ext cx="588799" cy="130192"/>
            </a:xfrm>
            <a:custGeom>
              <a:avLst/>
              <a:gdLst/>
              <a:ahLst/>
              <a:cxnLst/>
              <a:rect l="l" t="t" r="r" b="b"/>
              <a:pathLst>
                <a:path w="588799" h="130192">
                  <a:moveTo>
                    <a:pt x="0" y="0"/>
                  </a:moveTo>
                  <a:lnTo>
                    <a:pt x="588799" y="0"/>
                  </a:lnTo>
                  <a:lnTo>
                    <a:pt x="588799" y="130192"/>
                  </a:lnTo>
                  <a:lnTo>
                    <a:pt x="0" y="130192"/>
                  </a:lnTo>
                  <a:close/>
                </a:path>
              </a:pathLst>
            </a:custGeom>
            <a:gradFill rotWithShape="1">
              <a:gsLst>
                <a:gs pos="0">
                  <a:srgbClr val="D322FF">
                    <a:alpha val="100000"/>
                  </a:srgbClr>
                </a:gs>
                <a:gs pos="100000">
                  <a:srgbClr val="63007C">
                    <a:alpha val="100000"/>
                  </a:srgbClr>
                </a:gs>
              </a:gsLst>
              <a:lin ang="2700000"/>
            </a:gradFill>
          </p:spPr>
          <p:txBody>
            <a:bodyPr/>
            <a:lstStyle/>
            <a:p>
              <a:r>
                <a:rPr lang="en-US" b="1" dirty="0">
                  <a:solidFill>
                    <a:srgbClr val="FFFFFF"/>
                  </a:solidFill>
                  <a:latin typeface="Open Sans Bold"/>
                  <a:ea typeface="Open Sans Bold"/>
                  <a:cs typeface="Open Sans Bold"/>
                  <a:sym typeface="Open Sans Bold"/>
                </a:rPr>
                <a:t>Wamuyu Gitonga</a:t>
              </a:r>
              <a:endParaRPr lang="en-US" dirty="0"/>
            </a:p>
          </p:txBody>
        </p:sp>
        <p:sp>
          <p:nvSpPr>
            <p:cNvPr id="42" name="TextBox 21">
              <a:extLst>
                <a:ext uri="{FF2B5EF4-FFF2-40B4-BE49-F238E27FC236}">
                  <a16:creationId xmlns:a16="http://schemas.microsoft.com/office/drawing/2014/main" id="{C50CE7B6-6CA9-BFE7-865A-4667C8D3F240}"/>
                </a:ext>
              </a:extLst>
            </p:cNvPr>
            <p:cNvSpPr txBox="1"/>
            <p:nvPr/>
          </p:nvSpPr>
          <p:spPr>
            <a:xfrm>
              <a:off x="0" y="-38100"/>
              <a:ext cx="588799" cy="168292"/>
            </a:xfrm>
            <a:prstGeom prst="rect">
              <a:avLst/>
            </a:prstGeom>
          </p:spPr>
          <p:txBody>
            <a:bodyPr lIns="50800" tIns="50800" rIns="50800" bIns="50800" rtlCol="0" anchor="ctr"/>
            <a:lstStyle/>
            <a:p>
              <a:pPr algn="ctr">
                <a:lnSpc>
                  <a:spcPts val="2659"/>
                </a:lnSpc>
              </a:pPr>
              <a:endParaRPr/>
            </a:p>
          </p:txBody>
        </p:sp>
      </p:grpSp>
      <p:grpSp>
        <p:nvGrpSpPr>
          <p:cNvPr id="43" name="Group 19">
            <a:extLst>
              <a:ext uri="{FF2B5EF4-FFF2-40B4-BE49-F238E27FC236}">
                <a16:creationId xmlns:a16="http://schemas.microsoft.com/office/drawing/2014/main" id="{C46EF859-702C-D1F6-974D-C32C0405967E}"/>
              </a:ext>
            </a:extLst>
          </p:cNvPr>
          <p:cNvGrpSpPr/>
          <p:nvPr/>
        </p:nvGrpSpPr>
        <p:grpSpPr>
          <a:xfrm>
            <a:off x="-3393806" y="7158403"/>
            <a:ext cx="7617232" cy="2833911"/>
            <a:chOff x="0" y="-38100"/>
            <a:chExt cx="1509192" cy="668717"/>
          </a:xfrm>
        </p:grpSpPr>
        <p:sp>
          <p:nvSpPr>
            <p:cNvPr id="44" name="Freeform 20">
              <a:extLst>
                <a:ext uri="{FF2B5EF4-FFF2-40B4-BE49-F238E27FC236}">
                  <a16:creationId xmlns:a16="http://schemas.microsoft.com/office/drawing/2014/main" id="{F93D248E-9237-8C70-E6BC-BFEE93599A6D}"/>
                </a:ext>
              </a:extLst>
            </p:cNvPr>
            <p:cNvSpPr/>
            <p:nvPr/>
          </p:nvSpPr>
          <p:spPr>
            <a:xfrm>
              <a:off x="920393" y="500425"/>
              <a:ext cx="588799" cy="130192"/>
            </a:xfrm>
            <a:custGeom>
              <a:avLst/>
              <a:gdLst/>
              <a:ahLst/>
              <a:cxnLst/>
              <a:rect l="l" t="t" r="r" b="b"/>
              <a:pathLst>
                <a:path w="588799" h="130192">
                  <a:moveTo>
                    <a:pt x="0" y="0"/>
                  </a:moveTo>
                  <a:lnTo>
                    <a:pt x="588799" y="0"/>
                  </a:lnTo>
                  <a:lnTo>
                    <a:pt x="588799" y="130192"/>
                  </a:lnTo>
                  <a:lnTo>
                    <a:pt x="0" y="130192"/>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dirty="0"/>
            </a:p>
          </p:txBody>
        </p:sp>
        <p:sp>
          <p:nvSpPr>
            <p:cNvPr id="45" name="TextBox 21">
              <a:extLst>
                <a:ext uri="{FF2B5EF4-FFF2-40B4-BE49-F238E27FC236}">
                  <a16:creationId xmlns:a16="http://schemas.microsoft.com/office/drawing/2014/main" id="{B3431FFA-B7B8-E453-DDBF-35A02A31E946}"/>
                </a:ext>
              </a:extLst>
            </p:cNvPr>
            <p:cNvSpPr txBox="1"/>
            <p:nvPr/>
          </p:nvSpPr>
          <p:spPr>
            <a:xfrm>
              <a:off x="0" y="-38100"/>
              <a:ext cx="588799" cy="168292"/>
            </a:xfrm>
            <a:prstGeom prst="rect">
              <a:avLst/>
            </a:prstGeom>
          </p:spPr>
          <p:txBody>
            <a:bodyPr lIns="50800" tIns="50800" rIns="50800" bIns="50800" rtlCol="0" anchor="ctr"/>
            <a:lstStyle/>
            <a:p>
              <a:pPr algn="ctr">
                <a:lnSpc>
                  <a:spcPts val="2659"/>
                </a:lnSpc>
              </a:pPr>
              <a:endParaRPr/>
            </a:p>
          </p:txBody>
        </p:sp>
      </p:grpSp>
      <p:grpSp>
        <p:nvGrpSpPr>
          <p:cNvPr id="46" name="Group 19">
            <a:extLst>
              <a:ext uri="{FF2B5EF4-FFF2-40B4-BE49-F238E27FC236}">
                <a16:creationId xmlns:a16="http://schemas.microsoft.com/office/drawing/2014/main" id="{34907A5C-6ABA-A001-E55E-5E1CA888B05E}"/>
              </a:ext>
            </a:extLst>
          </p:cNvPr>
          <p:cNvGrpSpPr/>
          <p:nvPr/>
        </p:nvGrpSpPr>
        <p:grpSpPr>
          <a:xfrm>
            <a:off x="11491646" y="5396503"/>
            <a:ext cx="2971801" cy="551732"/>
            <a:chOff x="0" y="0"/>
            <a:chExt cx="588799" cy="130192"/>
          </a:xfrm>
        </p:grpSpPr>
        <p:sp>
          <p:nvSpPr>
            <p:cNvPr id="47" name="Freeform 20">
              <a:extLst>
                <a:ext uri="{FF2B5EF4-FFF2-40B4-BE49-F238E27FC236}">
                  <a16:creationId xmlns:a16="http://schemas.microsoft.com/office/drawing/2014/main" id="{E7F206AF-053C-3E0E-0F31-DAA18216BD28}"/>
                </a:ext>
              </a:extLst>
            </p:cNvPr>
            <p:cNvSpPr/>
            <p:nvPr/>
          </p:nvSpPr>
          <p:spPr>
            <a:xfrm>
              <a:off x="0" y="0"/>
              <a:ext cx="588799" cy="130192"/>
            </a:xfrm>
            <a:custGeom>
              <a:avLst/>
              <a:gdLst/>
              <a:ahLst/>
              <a:cxnLst/>
              <a:rect l="l" t="t" r="r" b="b"/>
              <a:pathLst>
                <a:path w="588799" h="130192">
                  <a:moveTo>
                    <a:pt x="0" y="0"/>
                  </a:moveTo>
                  <a:lnTo>
                    <a:pt x="588799" y="0"/>
                  </a:lnTo>
                  <a:lnTo>
                    <a:pt x="588799" y="130192"/>
                  </a:lnTo>
                  <a:lnTo>
                    <a:pt x="0" y="130192"/>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8" name="TextBox 21">
              <a:extLst>
                <a:ext uri="{FF2B5EF4-FFF2-40B4-BE49-F238E27FC236}">
                  <a16:creationId xmlns:a16="http://schemas.microsoft.com/office/drawing/2014/main" id="{AA1A3ED5-97FE-1822-6826-3AA06F5F5D5E}"/>
                </a:ext>
              </a:extLst>
            </p:cNvPr>
            <p:cNvSpPr txBox="1"/>
            <p:nvPr/>
          </p:nvSpPr>
          <p:spPr>
            <a:xfrm>
              <a:off x="0" y="-38100"/>
              <a:ext cx="588799" cy="168292"/>
            </a:xfrm>
            <a:prstGeom prst="rect">
              <a:avLst/>
            </a:prstGeom>
          </p:spPr>
          <p:txBody>
            <a:bodyPr lIns="50800" tIns="50800" rIns="50800" bIns="50800" rtlCol="0" anchor="ctr"/>
            <a:lstStyle/>
            <a:p>
              <a:pPr algn="ctr">
                <a:lnSpc>
                  <a:spcPts val="2659"/>
                </a:lnSpc>
              </a:pPr>
              <a:endParaRPr/>
            </a:p>
          </p:txBody>
        </p:sp>
      </p:grpSp>
      <p:grpSp>
        <p:nvGrpSpPr>
          <p:cNvPr id="49" name="Group 19">
            <a:extLst>
              <a:ext uri="{FF2B5EF4-FFF2-40B4-BE49-F238E27FC236}">
                <a16:creationId xmlns:a16="http://schemas.microsoft.com/office/drawing/2014/main" id="{6A2A63F2-0070-EF6C-EEC8-EEDE54A89845}"/>
              </a:ext>
            </a:extLst>
          </p:cNvPr>
          <p:cNvGrpSpPr/>
          <p:nvPr/>
        </p:nvGrpSpPr>
        <p:grpSpPr>
          <a:xfrm>
            <a:off x="14768247" y="5353768"/>
            <a:ext cx="2971801" cy="551732"/>
            <a:chOff x="0" y="0"/>
            <a:chExt cx="588799" cy="130192"/>
          </a:xfrm>
        </p:grpSpPr>
        <p:sp>
          <p:nvSpPr>
            <p:cNvPr id="50" name="Freeform 20">
              <a:extLst>
                <a:ext uri="{FF2B5EF4-FFF2-40B4-BE49-F238E27FC236}">
                  <a16:creationId xmlns:a16="http://schemas.microsoft.com/office/drawing/2014/main" id="{CD2E0FB9-7A70-EA01-1DCD-043055AD9CCF}"/>
                </a:ext>
              </a:extLst>
            </p:cNvPr>
            <p:cNvSpPr/>
            <p:nvPr/>
          </p:nvSpPr>
          <p:spPr>
            <a:xfrm>
              <a:off x="0" y="0"/>
              <a:ext cx="588799" cy="130192"/>
            </a:xfrm>
            <a:custGeom>
              <a:avLst/>
              <a:gdLst/>
              <a:ahLst/>
              <a:cxnLst/>
              <a:rect l="l" t="t" r="r" b="b"/>
              <a:pathLst>
                <a:path w="588799" h="130192">
                  <a:moveTo>
                    <a:pt x="0" y="0"/>
                  </a:moveTo>
                  <a:lnTo>
                    <a:pt x="588799" y="0"/>
                  </a:lnTo>
                  <a:lnTo>
                    <a:pt x="588799" y="130192"/>
                  </a:lnTo>
                  <a:lnTo>
                    <a:pt x="0" y="130192"/>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dirty="0"/>
            </a:p>
          </p:txBody>
        </p:sp>
        <p:sp>
          <p:nvSpPr>
            <p:cNvPr id="51" name="TextBox 21">
              <a:extLst>
                <a:ext uri="{FF2B5EF4-FFF2-40B4-BE49-F238E27FC236}">
                  <a16:creationId xmlns:a16="http://schemas.microsoft.com/office/drawing/2014/main" id="{0C8FBAD8-38CC-2997-FE5F-5EB0D504BFDB}"/>
                </a:ext>
              </a:extLst>
            </p:cNvPr>
            <p:cNvSpPr txBox="1"/>
            <p:nvPr/>
          </p:nvSpPr>
          <p:spPr>
            <a:xfrm>
              <a:off x="0" y="-38100"/>
              <a:ext cx="588799" cy="168292"/>
            </a:xfrm>
            <a:prstGeom prst="rect">
              <a:avLst/>
            </a:prstGeom>
          </p:spPr>
          <p:txBody>
            <a:bodyPr lIns="50800" tIns="50800" rIns="50800" bIns="50800" rtlCol="0" anchor="ctr"/>
            <a:lstStyle/>
            <a:p>
              <a:pPr algn="ctr">
                <a:lnSpc>
                  <a:spcPts val="2659"/>
                </a:lnSpc>
              </a:pPr>
              <a:endParaRPr/>
            </a:p>
          </p:txBody>
        </p:sp>
      </p:grpSp>
      <p:sp>
        <p:nvSpPr>
          <p:cNvPr id="52" name="TextBox 22">
            <a:extLst>
              <a:ext uri="{FF2B5EF4-FFF2-40B4-BE49-F238E27FC236}">
                <a16:creationId xmlns:a16="http://schemas.microsoft.com/office/drawing/2014/main" id="{84774CE9-C0C1-E6D7-CC22-5594531529DE}"/>
              </a:ext>
            </a:extLst>
          </p:cNvPr>
          <p:cNvSpPr txBox="1"/>
          <p:nvPr/>
        </p:nvSpPr>
        <p:spPr>
          <a:xfrm>
            <a:off x="853331" y="5548902"/>
            <a:ext cx="3429683" cy="298543"/>
          </a:xfrm>
          <a:prstGeom prst="rect">
            <a:avLst/>
          </a:prstGeom>
        </p:spPr>
        <p:txBody>
          <a:bodyPr lIns="0" tIns="0" rIns="0" bIns="0" rtlCol="0" anchor="t">
            <a:spAutoFit/>
          </a:bodyPr>
          <a:lstStyle/>
          <a:p>
            <a:pPr algn="ctr">
              <a:lnSpc>
                <a:spcPts val="2457"/>
              </a:lnSpc>
              <a:spcBef>
                <a:spcPct val="0"/>
              </a:spcBef>
            </a:pPr>
            <a:r>
              <a:rPr lang="en-US" sz="1755" b="1" dirty="0">
                <a:solidFill>
                  <a:srgbClr val="FFFFFF"/>
                </a:solidFill>
                <a:latin typeface="Open Sans Bold"/>
                <a:ea typeface="Open Sans Bold"/>
                <a:cs typeface="Open Sans Bold"/>
                <a:sym typeface="Open Sans Bold"/>
              </a:rPr>
              <a:t>Vanessa Sandra- Team Lead</a:t>
            </a:r>
          </a:p>
        </p:txBody>
      </p:sp>
      <p:sp>
        <p:nvSpPr>
          <p:cNvPr id="53" name="TextBox 22">
            <a:extLst>
              <a:ext uri="{FF2B5EF4-FFF2-40B4-BE49-F238E27FC236}">
                <a16:creationId xmlns:a16="http://schemas.microsoft.com/office/drawing/2014/main" id="{7F313839-1848-D3FB-4FED-2BBBE036BAE8}"/>
              </a:ext>
            </a:extLst>
          </p:cNvPr>
          <p:cNvSpPr txBox="1"/>
          <p:nvPr/>
        </p:nvSpPr>
        <p:spPr>
          <a:xfrm>
            <a:off x="974117" y="9550923"/>
            <a:ext cx="3429683" cy="298543"/>
          </a:xfrm>
          <a:prstGeom prst="rect">
            <a:avLst/>
          </a:prstGeom>
        </p:spPr>
        <p:txBody>
          <a:bodyPr lIns="0" tIns="0" rIns="0" bIns="0" rtlCol="0" anchor="t">
            <a:spAutoFit/>
          </a:bodyPr>
          <a:lstStyle/>
          <a:p>
            <a:pPr algn="ctr">
              <a:lnSpc>
                <a:spcPts val="2457"/>
              </a:lnSpc>
              <a:spcBef>
                <a:spcPct val="0"/>
              </a:spcBef>
            </a:pPr>
            <a:r>
              <a:rPr lang="en-US" sz="1755" b="1" dirty="0">
                <a:solidFill>
                  <a:srgbClr val="FFFFFF"/>
                </a:solidFill>
                <a:latin typeface="Open Sans Bold"/>
                <a:ea typeface="Open Sans Bold"/>
                <a:cs typeface="Open Sans Bold"/>
                <a:sym typeface="Open Sans Bold"/>
              </a:rPr>
              <a:t>John Njogu</a:t>
            </a:r>
          </a:p>
        </p:txBody>
      </p:sp>
      <p:sp>
        <p:nvSpPr>
          <p:cNvPr id="54" name="TextBox 22">
            <a:extLst>
              <a:ext uri="{FF2B5EF4-FFF2-40B4-BE49-F238E27FC236}">
                <a16:creationId xmlns:a16="http://schemas.microsoft.com/office/drawing/2014/main" id="{8B94BF3C-213F-DC34-CEDE-76B511C5A76D}"/>
              </a:ext>
            </a:extLst>
          </p:cNvPr>
          <p:cNvSpPr txBox="1"/>
          <p:nvPr/>
        </p:nvSpPr>
        <p:spPr>
          <a:xfrm>
            <a:off x="11033764" y="5506758"/>
            <a:ext cx="3429683" cy="298543"/>
          </a:xfrm>
          <a:prstGeom prst="rect">
            <a:avLst/>
          </a:prstGeom>
        </p:spPr>
        <p:txBody>
          <a:bodyPr lIns="0" tIns="0" rIns="0" bIns="0" rtlCol="0" anchor="t">
            <a:spAutoFit/>
          </a:bodyPr>
          <a:lstStyle/>
          <a:p>
            <a:pPr algn="ctr">
              <a:lnSpc>
                <a:spcPts val="2457"/>
              </a:lnSpc>
              <a:spcBef>
                <a:spcPct val="0"/>
              </a:spcBef>
            </a:pPr>
            <a:r>
              <a:rPr lang="en-US" sz="1755" b="1" dirty="0">
                <a:solidFill>
                  <a:srgbClr val="FFFFFF"/>
                </a:solidFill>
                <a:latin typeface="Open Sans Bold"/>
                <a:ea typeface="Open Sans Bold"/>
                <a:cs typeface="Open Sans Bold"/>
                <a:sym typeface="Open Sans Bold"/>
              </a:rPr>
              <a:t>N</a:t>
            </a:r>
            <a:r>
              <a:rPr lang="en-US" sz="1755" b="1">
                <a:solidFill>
                  <a:srgbClr val="FFFFFF"/>
                </a:solidFill>
                <a:latin typeface="Open Sans Bold"/>
                <a:ea typeface="Open Sans Bold"/>
                <a:cs typeface="Open Sans Bold"/>
                <a:sym typeface="Open Sans Bold"/>
              </a:rPr>
              <a:t>atalie </a:t>
            </a:r>
            <a:r>
              <a:rPr lang="en-US" sz="1755" b="1" dirty="0">
                <a:solidFill>
                  <a:srgbClr val="FFFFFF"/>
                </a:solidFill>
                <a:latin typeface="Open Sans Bold"/>
                <a:ea typeface="Open Sans Bold"/>
                <a:cs typeface="Open Sans Bold"/>
                <a:sym typeface="Open Sans Bold"/>
              </a:rPr>
              <a:t>Wanjiku</a:t>
            </a:r>
          </a:p>
        </p:txBody>
      </p:sp>
      <p:sp>
        <p:nvSpPr>
          <p:cNvPr id="55" name="TextBox 22">
            <a:extLst>
              <a:ext uri="{FF2B5EF4-FFF2-40B4-BE49-F238E27FC236}">
                <a16:creationId xmlns:a16="http://schemas.microsoft.com/office/drawing/2014/main" id="{3BBB9DEA-E35B-1F31-7201-5FBFE39EE1E1}"/>
              </a:ext>
            </a:extLst>
          </p:cNvPr>
          <p:cNvSpPr txBox="1"/>
          <p:nvPr/>
        </p:nvSpPr>
        <p:spPr>
          <a:xfrm>
            <a:off x="14509894" y="5458691"/>
            <a:ext cx="3429683" cy="298543"/>
          </a:xfrm>
          <a:prstGeom prst="rect">
            <a:avLst/>
          </a:prstGeom>
        </p:spPr>
        <p:txBody>
          <a:bodyPr lIns="0" tIns="0" rIns="0" bIns="0" rtlCol="0" anchor="t">
            <a:spAutoFit/>
          </a:bodyPr>
          <a:lstStyle/>
          <a:p>
            <a:pPr algn="ctr">
              <a:lnSpc>
                <a:spcPts val="2457"/>
              </a:lnSpc>
              <a:spcBef>
                <a:spcPct val="0"/>
              </a:spcBef>
            </a:pPr>
            <a:r>
              <a:rPr lang="en-US" sz="1755" b="1" dirty="0">
                <a:solidFill>
                  <a:srgbClr val="FFFFFF"/>
                </a:solidFill>
                <a:latin typeface="Open Sans Bold"/>
                <a:ea typeface="Open Sans Bold"/>
                <a:cs typeface="Open Sans Bold"/>
                <a:sym typeface="Open Sans Bold"/>
              </a:rPr>
              <a:t>Leejay </a:t>
            </a:r>
            <a:r>
              <a:rPr lang="en-US" sz="1755" b="1" dirty="0" err="1">
                <a:solidFill>
                  <a:srgbClr val="FFFFFF"/>
                </a:solidFill>
                <a:latin typeface="Open Sans Bold"/>
                <a:ea typeface="Open Sans Bold"/>
                <a:cs typeface="Open Sans Bold"/>
                <a:sym typeface="Open Sans Bold"/>
              </a:rPr>
              <a:t>Mwakireti</a:t>
            </a:r>
            <a:endParaRPr lang="en-US" sz="1755" b="1" dirty="0">
              <a:solidFill>
                <a:srgbClr val="FFFFFF"/>
              </a:solidFill>
              <a:latin typeface="Open Sans Bold"/>
              <a:ea typeface="Open Sans Bold"/>
              <a:cs typeface="Open Sans Bold"/>
              <a:sym typeface="Open Sans Bold"/>
            </a:endParaRPr>
          </a:p>
        </p:txBody>
      </p:sp>
      <p:pic>
        <p:nvPicPr>
          <p:cNvPr id="59" name="Picture 58">
            <a:extLst>
              <a:ext uri="{FF2B5EF4-FFF2-40B4-BE49-F238E27FC236}">
                <a16:creationId xmlns:a16="http://schemas.microsoft.com/office/drawing/2014/main" id="{1EFDFF9C-456F-CC85-C193-9EB7372D7C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473" y="2096120"/>
            <a:ext cx="2971800" cy="2907505"/>
          </a:xfrm>
          <a:prstGeom prst="rect">
            <a:avLst/>
          </a:prstGeom>
        </p:spPr>
      </p:pic>
      <p:pic>
        <p:nvPicPr>
          <p:cNvPr id="61" name="Picture 60">
            <a:extLst>
              <a:ext uri="{FF2B5EF4-FFF2-40B4-BE49-F238E27FC236}">
                <a16:creationId xmlns:a16="http://schemas.microsoft.com/office/drawing/2014/main" id="{5D79D561-B167-3403-0CBB-5C5F418ABFC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17415" y="2310764"/>
            <a:ext cx="3574231" cy="2920391"/>
          </a:xfrm>
          <a:prstGeom prst="rect">
            <a:avLst/>
          </a:prstGeom>
        </p:spPr>
      </p:pic>
      <p:pic>
        <p:nvPicPr>
          <p:cNvPr id="65" name="Picture 64">
            <a:extLst>
              <a:ext uri="{FF2B5EF4-FFF2-40B4-BE49-F238E27FC236}">
                <a16:creationId xmlns:a16="http://schemas.microsoft.com/office/drawing/2014/main" id="{1BA75A92-7F66-2987-9249-9B9C076744A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624813" y="2230439"/>
            <a:ext cx="2885081" cy="2961868"/>
          </a:xfrm>
          <a:prstGeom prst="rect">
            <a:avLst/>
          </a:prstGeom>
        </p:spPr>
      </p:pic>
      <p:pic>
        <p:nvPicPr>
          <p:cNvPr id="67" name="Picture 66">
            <a:extLst>
              <a:ext uri="{FF2B5EF4-FFF2-40B4-BE49-F238E27FC236}">
                <a16:creationId xmlns:a16="http://schemas.microsoft.com/office/drawing/2014/main" id="{AD90CABF-8F4C-8228-ED1D-9CC9994918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2122" y="6306427"/>
            <a:ext cx="2733675" cy="2956003"/>
          </a:xfrm>
          <a:prstGeom prst="rect">
            <a:avLst/>
          </a:prstGeom>
        </p:spPr>
      </p:pic>
      <p:pic>
        <p:nvPicPr>
          <p:cNvPr id="71" name="Picture 70">
            <a:extLst>
              <a:ext uri="{FF2B5EF4-FFF2-40B4-BE49-F238E27FC236}">
                <a16:creationId xmlns:a16="http://schemas.microsoft.com/office/drawing/2014/main" id="{AEBE0DC0-4C3F-C857-E072-C4D86FC5B01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4854965" y="2175417"/>
            <a:ext cx="2885082" cy="2968083"/>
          </a:xfrm>
          <a:prstGeom prst="rect">
            <a:avLst/>
          </a:prstGeom>
        </p:spPr>
      </p:pic>
      <p:pic>
        <p:nvPicPr>
          <p:cNvPr id="77" name="Picture 76">
            <a:extLst>
              <a:ext uri="{FF2B5EF4-FFF2-40B4-BE49-F238E27FC236}">
                <a16:creationId xmlns:a16="http://schemas.microsoft.com/office/drawing/2014/main" id="{77777217-801F-88A4-F0F5-E57750233F56}"/>
              </a:ext>
            </a:extLst>
          </p:cNvPr>
          <p:cNvPicPr>
            <a:picLocks noChangeAspect="1"/>
          </p:cNvPicPr>
          <p:nvPr/>
        </p:nvPicPr>
        <p:blipFill>
          <a:blip r:embed="rId9"/>
          <a:stretch>
            <a:fillRect/>
          </a:stretch>
        </p:blipFill>
        <p:spPr>
          <a:xfrm>
            <a:off x="4860832" y="2065751"/>
            <a:ext cx="3351496" cy="3283274"/>
          </a:xfrm>
          <a:prstGeom prst="rect">
            <a:avLst/>
          </a:prstGeom>
        </p:spPr>
      </p:pic>
      <p:pic>
        <p:nvPicPr>
          <p:cNvPr id="9" name="Picture 8">
            <a:extLst>
              <a:ext uri="{FF2B5EF4-FFF2-40B4-BE49-F238E27FC236}">
                <a16:creationId xmlns:a16="http://schemas.microsoft.com/office/drawing/2014/main" id="{F9D3BA0B-38FC-AE1C-B457-730467F7E51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257800" y="6188325"/>
            <a:ext cx="3374752" cy="2968083"/>
          </a:xfrm>
          <a:prstGeom prst="rect">
            <a:avLst/>
          </a:prstGeom>
        </p:spPr>
      </p:pic>
      <p:grpSp>
        <p:nvGrpSpPr>
          <p:cNvPr id="10" name="Group 19">
            <a:extLst>
              <a:ext uri="{FF2B5EF4-FFF2-40B4-BE49-F238E27FC236}">
                <a16:creationId xmlns:a16="http://schemas.microsoft.com/office/drawing/2014/main" id="{001695F6-BB1A-98D0-FDD4-D104D75B8F7A}"/>
              </a:ext>
            </a:extLst>
          </p:cNvPr>
          <p:cNvGrpSpPr/>
          <p:nvPr/>
        </p:nvGrpSpPr>
        <p:grpSpPr>
          <a:xfrm>
            <a:off x="5275198" y="9343599"/>
            <a:ext cx="3085404" cy="713193"/>
            <a:chOff x="-22508" y="-38100"/>
            <a:chExt cx="611307" cy="168292"/>
          </a:xfrm>
        </p:grpSpPr>
        <p:sp>
          <p:nvSpPr>
            <p:cNvPr id="11" name="Freeform 20">
              <a:extLst>
                <a:ext uri="{FF2B5EF4-FFF2-40B4-BE49-F238E27FC236}">
                  <a16:creationId xmlns:a16="http://schemas.microsoft.com/office/drawing/2014/main" id="{A4421AB1-9335-E952-869E-AB2B1C2C47A0}"/>
                </a:ext>
              </a:extLst>
            </p:cNvPr>
            <p:cNvSpPr/>
            <p:nvPr/>
          </p:nvSpPr>
          <p:spPr>
            <a:xfrm>
              <a:off x="-22508" y="-35148"/>
              <a:ext cx="588799" cy="130192"/>
            </a:xfrm>
            <a:custGeom>
              <a:avLst/>
              <a:gdLst/>
              <a:ahLst/>
              <a:cxnLst/>
              <a:rect l="l" t="t" r="r" b="b"/>
              <a:pathLst>
                <a:path w="588799" h="130192">
                  <a:moveTo>
                    <a:pt x="0" y="0"/>
                  </a:moveTo>
                  <a:lnTo>
                    <a:pt x="588799" y="0"/>
                  </a:lnTo>
                  <a:lnTo>
                    <a:pt x="588799" y="130192"/>
                  </a:lnTo>
                  <a:lnTo>
                    <a:pt x="0" y="130192"/>
                  </a:lnTo>
                  <a:close/>
                </a:path>
              </a:pathLst>
            </a:custGeom>
            <a:gradFill rotWithShape="1">
              <a:gsLst>
                <a:gs pos="0">
                  <a:srgbClr val="D322FF">
                    <a:alpha val="100000"/>
                  </a:srgbClr>
                </a:gs>
                <a:gs pos="100000">
                  <a:srgbClr val="63007C">
                    <a:alpha val="100000"/>
                  </a:srgbClr>
                </a:gs>
              </a:gsLst>
              <a:lin ang="2700000"/>
            </a:gradFill>
          </p:spPr>
          <p:txBody>
            <a:bodyPr/>
            <a:lstStyle/>
            <a:p>
              <a:r>
                <a:rPr lang="en-US" sz="2400" dirty="0">
                  <a:solidFill>
                    <a:schemeClr val="bg1"/>
                  </a:solidFill>
                  <a:latin typeface="Open Sans Bold" panose="020B0806030504020204" pitchFamily="34" charset="0"/>
                  <a:ea typeface="Open Sans Bold" panose="020B0806030504020204" pitchFamily="34" charset="0"/>
                  <a:cs typeface="Open Sans Bold" panose="020B0806030504020204" pitchFamily="34" charset="0"/>
                </a:rPr>
                <a:t>Elvis</a:t>
              </a:r>
              <a:r>
                <a:rPr lang="en-US" sz="1750" dirty="0">
                  <a:solidFill>
                    <a:schemeClr val="bg1"/>
                  </a:solidFill>
                  <a:latin typeface="Open Sans Bold" panose="020B0806030504020204" pitchFamily="34" charset="0"/>
                  <a:ea typeface="Open Sans Bold" panose="020B0806030504020204" pitchFamily="34" charset="0"/>
                  <a:cs typeface="Open Sans Bold" panose="020B0806030504020204" pitchFamily="34" charset="0"/>
                </a:rPr>
                <a:t> </a:t>
              </a:r>
              <a:r>
                <a:rPr lang="en-US" sz="2400" dirty="0" err="1">
                  <a:solidFill>
                    <a:schemeClr val="bg1"/>
                  </a:solidFill>
                  <a:latin typeface="Open Sans Bold" panose="020B0806030504020204" pitchFamily="34" charset="0"/>
                  <a:ea typeface="Open Sans Bold" panose="020B0806030504020204" pitchFamily="34" charset="0"/>
                  <a:cs typeface="Open Sans Bold" panose="020B0806030504020204" pitchFamily="34" charset="0"/>
                </a:rPr>
                <a:t>oduor</a:t>
              </a:r>
              <a:endParaRPr lang="en-US" sz="2400" dirty="0">
                <a:solidFill>
                  <a:schemeClr val="bg1"/>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12" name="TextBox 21">
              <a:extLst>
                <a:ext uri="{FF2B5EF4-FFF2-40B4-BE49-F238E27FC236}">
                  <a16:creationId xmlns:a16="http://schemas.microsoft.com/office/drawing/2014/main" id="{53E09FF9-9921-3691-A8B7-50331160A046}"/>
                </a:ext>
              </a:extLst>
            </p:cNvPr>
            <p:cNvSpPr txBox="1"/>
            <p:nvPr/>
          </p:nvSpPr>
          <p:spPr>
            <a:xfrm>
              <a:off x="0" y="-38100"/>
              <a:ext cx="588799" cy="168292"/>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D28DD4EB-F146-2B74-506D-EA8FE0CF37E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9764C48-38F5-56A3-0469-D7AE3F962164}"/>
              </a:ext>
            </a:extLst>
          </p:cNvPr>
          <p:cNvGrpSpPr/>
          <p:nvPr/>
        </p:nvGrpSpPr>
        <p:grpSpPr>
          <a:xfrm>
            <a:off x="17293116" y="565634"/>
            <a:ext cx="397367" cy="28996"/>
            <a:chOff x="0" y="0"/>
            <a:chExt cx="128243" cy="9358"/>
          </a:xfrm>
        </p:grpSpPr>
        <p:sp>
          <p:nvSpPr>
            <p:cNvPr id="3" name="Freeform 3">
              <a:extLst>
                <a:ext uri="{FF2B5EF4-FFF2-40B4-BE49-F238E27FC236}">
                  <a16:creationId xmlns:a16="http://schemas.microsoft.com/office/drawing/2014/main" id="{39EB1A03-8CEA-008A-75E7-6B4B6941F06C}"/>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F36604CB-9CA2-1279-1C7D-39F17B73F74A}"/>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575BDB60-B260-97CD-3E77-5182F44E1AE7}"/>
              </a:ext>
            </a:extLst>
          </p:cNvPr>
          <p:cNvGrpSpPr/>
          <p:nvPr/>
        </p:nvGrpSpPr>
        <p:grpSpPr>
          <a:xfrm>
            <a:off x="17293116" y="657737"/>
            <a:ext cx="397367" cy="28996"/>
            <a:chOff x="0" y="0"/>
            <a:chExt cx="128243" cy="9358"/>
          </a:xfrm>
        </p:grpSpPr>
        <p:sp>
          <p:nvSpPr>
            <p:cNvPr id="6" name="Freeform 6">
              <a:extLst>
                <a:ext uri="{FF2B5EF4-FFF2-40B4-BE49-F238E27FC236}">
                  <a16:creationId xmlns:a16="http://schemas.microsoft.com/office/drawing/2014/main" id="{C4820551-806C-C721-70E0-EDFB24CB02AA}"/>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a:extLst>
                <a:ext uri="{FF2B5EF4-FFF2-40B4-BE49-F238E27FC236}">
                  <a16:creationId xmlns:a16="http://schemas.microsoft.com/office/drawing/2014/main" id="{F4A2E36D-C788-8C8E-EEB2-E68EB8BEE07E}"/>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a:extLst>
              <a:ext uri="{FF2B5EF4-FFF2-40B4-BE49-F238E27FC236}">
                <a16:creationId xmlns:a16="http://schemas.microsoft.com/office/drawing/2014/main" id="{678BB6E2-D2D2-50C0-E761-EFB68556B87D}"/>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5CDFE56A-1358-477D-AFB9-79D1238A248F}"/>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008E90B8-7D00-212A-5859-DCF9ED1A02F8}"/>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5E08191D-81BE-5567-2A1B-B12B7F8A92A7}"/>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a:extLst>
              <a:ext uri="{FF2B5EF4-FFF2-40B4-BE49-F238E27FC236}">
                <a16:creationId xmlns:a16="http://schemas.microsoft.com/office/drawing/2014/main" id="{5138D9FE-B07C-F396-E14C-2CEE99F29AD8}"/>
              </a:ext>
            </a:extLst>
          </p:cNvPr>
          <p:cNvGrpSpPr/>
          <p:nvPr/>
        </p:nvGrpSpPr>
        <p:grpSpPr>
          <a:xfrm>
            <a:off x="15678019" y="3067129"/>
            <a:ext cx="1123108" cy="4152742"/>
            <a:chOff x="0" y="0"/>
            <a:chExt cx="362464" cy="1340226"/>
          </a:xfrm>
        </p:grpSpPr>
        <p:sp>
          <p:nvSpPr>
            <p:cNvPr id="22" name="Freeform 22">
              <a:extLst>
                <a:ext uri="{FF2B5EF4-FFF2-40B4-BE49-F238E27FC236}">
                  <a16:creationId xmlns:a16="http://schemas.microsoft.com/office/drawing/2014/main" id="{76DAC7ED-9C2A-55A1-B6F2-36BD206443D5}"/>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3" name="TextBox 23">
              <a:extLst>
                <a:ext uri="{FF2B5EF4-FFF2-40B4-BE49-F238E27FC236}">
                  <a16:creationId xmlns:a16="http://schemas.microsoft.com/office/drawing/2014/main" id="{E1E07A41-3462-CB4F-8DC2-B1CCDA5C5F64}"/>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4" name="TextBox 24">
            <a:extLst>
              <a:ext uri="{FF2B5EF4-FFF2-40B4-BE49-F238E27FC236}">
                <a16:creationId xmlns:a16="http://schemas.microsoft.com/office/drawing/2014/main" id="{9724B707-8AFA-6E23-11DF-118D44CF9262}"/>
              </a:ext>
            </a:extLst>
          </p:cNvPr>
          <p:cNvSpPr txBox="1"/>
          <p:nvPr/>
        </p:nvSpPr>
        <p:spPr>
          <a:xfrm>
            <a:off x="597517" y="151618"/>
            <a:ext cx="6342628" cy="1070229"/>
          </a:xfrm>
          <a:prstGeom prst="rect">
            <a:avLst/>
          </a:prstGeom>
        </p:spPr>
        <p:txBody>
          <a:bodyPr wrap="square" lIns="0" tIns="0" rIns="0" bIns="0" rtlCol="0" anchor="t">
            <a:spAutoFit/>
          </a:bodyPr>
          <a:lstStyle/>
          <a:p>
            <a:pPr algn="l">
              <a:lnSpc>
                <a:spcPts val="9099"/>
              </a:lnSpc>
              <a:spcBef>
                <a:spcPct val="0"/>
              </a:spcBef>
            </a:pPr>
            <a:r>
              <a:rPr lang="en-US" sz="6499" dirty="0">
                <a:solidFill>
                  <a:srgbClr val="FFFFFF"/>
                </a:solidFill>
                <a:latin typeface="Oswald"/>
                <a:ea typeface="Oswald"/>
                <a:cs typeface="Oswald"/>
                <a:sym typeface="Oswald"/>
              </a:rPr>
              <a:t>RECOMMENDATIONS</a:t>
            </a:r>
          </a:p>
        </p:txBody>
      </p:sp>
      <p:sp>
        <p:nvSpPr>
          <p:cNvPr id="29" name="TextBox 29">
            <a:extLst>
              <a:ext uri="{FF2B5EF4-FFF2-40B4-BE49-F238E27FC236}">
                <a16:creationId xmlns:a16="http://schemas.microsoft.com/office/drawing/2014/main" id="{59132D49-7E58-1E98-A884-4479062C7E93}"/>
              </a:ext>
            </a:extLst>
          </p:cNvPr>
          <p:cNvSpPr txBox="1"/>
          <p:nvPr/>
        </p:nvSpPr>
        <p:spPr>
          <a:xfrm>
            <a:off x="673428" y="1313172"/>
            <a:ext cx="8013371" cy="7817525"/>
          </a:xfrm>
          <a:prstGeom prst="rect">
            <a:avLst/>
          </a:prstGeom>
        </p:spPr>
        <p:txBody>
          <a:bodyPr wrap="square" lIns="0" tIns="0" rIns="0" bIns="0" rtlCol="0" anchor="t">
            <a:spAutoFit/>
          </a:bodyPr>
          <a:lstStyle/>
          <a:p>
            <a:r>
              <a:rPr lang="en-US" sz="3200" b="1" dirty="0">
                <a:solidFill>
                  <a:schemeClr val="bg1"/>
                </a:solidFill>
              </a:rPr>
              <a:t>Technical Recommendations </a:t>
            </a:r>
          </a:p>
          <a:p>
            <a:endParaRPr lang="en-US" sz="2800" b="1" dirty="0">
              <a:solidFill>
                <a:schemeClr val="bg1"/>
              </a:solidFill>
            </a:endParaRPr>
          </a:p>
          <a:p>
            <a:r>
              <a:rPr lang="en-US" sz="2800" dirty="0">
                <a:solidFill>
                  <a:schemeClr val="bg1"/>
                </a:solidFill>
              </a:rPr>
              <a:t>The rollout of smart meters should begin with high-consumption or high-loss zones such as industries, commercial users, or clusters showing suspicious usage from GMM/KMeans analysis.</a:t>
            </a:r>
          </a:p>
          <a:p>
            <a:endParaRPr lang="en-US" sz="2800" dirty="0">
              <a:solidFill>
                <a:schemeClr val="bg1"/>
              </a:solidFill>
            </a:endParaRPr>
          </a:p>
          <a:p>
            <a:r>
              <a:rPr lang="en-US" sz="2800" dirty="0">
                <a:solidFill>
                  <a:schemeClr val="bg1"/>
                </a:solidFill>
              </a:rPr>
              <a:t> A phased approach—moving from pilot projects to wider expansion and eventually citywide coverage—will help reduce costs and test effectiveness. Real-time monitoring is key, with smart meters transmitting hourly or daily consumption data. </a:t>
            </a:r>
          </a:p>
          <a:p>
            <a:endParaRPr lang="en-US" sz="2800" dirty="0">
              <a:solidFill>
                <a:schemeClr val="bg1"/>
              </a:solidFill>
            </a:endParaRPr>
          </a:p>
          <a:p>
            <a:r>
              <a:rPr lang="en-US" sz="2800" dirty="0">
                <a:solidFill>
                  <a:schemeClr val="bg1"/>
                </a:solidFill>
              </a:rPr>
              <a:t>Automatic alerts should flag sudden spikes (possible leaks), zero consumption over extended periods (potential illegal connections), or continuous flow during unusual hours (possible burst pipes), enabling quick detection and intervention.</a:t>
            </a:r>
          </a:p>
        </p:txBody>
      </p:sp>
      <p:pic>
        <p:nvPicPr>
          <p:cNvPr id="4098" name="Picture 2" descr="Leveraging LwM2M for smart metering">
            <a:extLst>
              <a:ext uri="{FF2B5EF4-FFF2-40B4-BE49-F238E27FC236}">
                <a16:creationId xmlns:a16="http://schemas.microsoft.com/office/drawing/2014/main" id="{83C53116-0AFC-CE29-C09C-493B60221E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08483" y="2171700"/>
            <a:ext cx="8382000" cy="628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80442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5C1F991C-81EB-B774-2E5C-A539E0FBC6D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8BAD5C09-8044-05A2-F6B5-D3387915BE38}"/>
              </a:ext>
            </a:extLst>
          </p:cNvPr>
          <p:cNvGrpSpPr/>
          <p:nvPr/>
        </p:nvGrpSpPr>
        <p:grpSpPr>
          <a:xfrm>
            <a:off x="17293116" y="565634"/>
            <a:ext cx="397367" cy="28996"/>
            <a:chOff x="0" y="0"/>
            <a:chExt cx="128243" cy="9358"/>
          </a:xfrm>
        </p:grpSpPr>
        <p:sp>
          <p:nvSpPr>
            <p:cNvPr id="3" name="Freeform 3">
              <a:extLst>
                <a:ext uri="{FF2B5EF4-FFF2-40B4-BE49-F238E27FC236}">
                  <a16:creationId xmlns:a16="http://schemas.microsoft.com/office/drawing/2014/main" id="{122088BC-17AF-E9B7-0AC2-E5B3FC1466C5}"/>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76316158-4599-6F86-7D11-B2C2894803EB}"/>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4DFE1BBB-BFD2-34A3-58D9-28D51C2A5367}"/>
              </a:ext>
            </a:extLst>
          </p:cNvPr>
          <p:cNvGrpSpPr/>
          <p:nvPr/>
        </p:nvGrpSpPr>
        <p:grpSpPr>
          <a:xfrm>
            <a:off x="17293116" y="657737"/>
            <a:ext cx="397367" cy="28996"/>
            <a:chOff x="0" y="0"/>
            <a:chExt cx="128243" cy="9358"/>
          </a:xfrm>
        </p:grpSpPr>
        <p:sp>
          <p:nvSpPr>
            <p:cNvPr id="6" name="Freeform 6">
              <a:extLst>
                <a:ext uri="{FF2B5EF4-FFF2-40B4-BE49-F238E27FC236}">
                  <a16:creationId xmlns:a16="http://schemas.microsoft.com/office/drawing/2014/main" id="{79451B54-D424-DA19-E9DF-F37F532941AF}"/>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a:extLst>
                <a:ext uri="{FF2B5EF4-FFF2-40B4-BE49-F238E27FC236}">
                  <a16:creationId xmlns:a16="http://schemas.microsoft.com/office/drawing/2014/main" id="{A1D71A18-02B3-1E87-62FE-4F48096B7C80}"/>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a:extLst>
              <a:ext uri="{FF2B5EF4-FFF2-40B4-BE49-F238E27FC236}">
                <a16:creationId xmlns:a16="http://schemas.microsoft.com/office/drawing/2014/main" id="{C64509F6-932A-A3D0-F3C5-69014067A885}"/>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ABCBA631-36D1-A691-E616-798DF4F92F1C}"/>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2972D625-88FA-E473-ADE4-EEE702EFC238}"/>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D7F488FA-77B1-D86C-3DFC-467216DA16B4}"/>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a:extLst>
              <a:ext uri="{FF2B5EF4-FFF2-40B4-BE49-F238E27FC236}">
                <a16:creationId xmlns:a16="http://schemas.microsoft.com/office/drawing/2014/main" id="{E3E83BD5-6652-0C68-52E5-4EBE5E6B1038}"/>
              </a:ext>
            </a:extLst>
          </p:cNvPr>
          <p:cNvGrpSpPr/>
          <p:nvPr/>
        </p:nvGrpSpPr>
        <p:grpSpPr>
          <a:xfrm>
            <a:off x="15678019" y="3067129"/>
            <a:ext cx="1123108" cy="4152742"/>
            <a:chOff x="0" y="0"/>
            <a:chExt cx="362464" cy="1340226"/>
          </a:xfrm>
        </p:grpSpPr>
        <p:sp>
          <p:nvSpPr>
            <p:cNvPr id="22" name="Freeform 22">
              <a:extLst>
                <a:ext uri="{FF2B5EF4-FFF2-40B4-BE49-F238E27FC236}">
                  <a16:creationId xmlns:a16="http://schemas.microsoft.com/office/drawing/2014/main" id="{FE1476CD-6F77-6D52-F01C-93BA2788002B}"/>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3" name="TextBox 23">
              <a:extLst>
                <a:ext uri="{FF2B5EF4-FFF2-40B4-BE49-F238E27FC236}">
                  <a16:creationId xmlns:a16="http://schemas.microsoft.com/office/drawing/2014/main" id="{65B9BAB0-2B55-424E-5A9B-58CB306B487B}"/>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4" name="TextBox 24">
            <a:extLst>
              <a:ext uri="{FF2B5EF4-FFF2-40B4-BE49-F238E27FC236}">
                <a16:creationId xmlns:a16="http://schemas.microsoft.com/office/drawing/2014/main" id="{2F54A49A-BF74-0753-B7FD-008BDA6B7621}"/>
              </a:ext>
            </a:extLst>
          </p:cNvPr>
          <p:cNvSpPr txBox="1"/>
          <p:nvPr/>
        </p:nvSpPr>
        <p:spPr>
          <a:xfrm>
            <a:off x="597517" y="151618"/>
            <a:ext cx="6342628" cy="1070229"/>
          </a:xfrm>
          <a:prstGeom prst="rect">
            <a:avLst/>
          </a:prstGeom>
        </p:spPr>
        <p:txBody>
          <a:bodyPr wrap="square" lIns="0" tIns="0" rIns="0" bIns="0" rtlCol="0" anchor="t">
            <a:spAutoFit/>
          </a:bodyPr>
          <a:lstStyle/>
          <a:p>
            <a:pPr algn="l">
              <a:lnSpc>
                <a:spcPts val="9099"/>
              </a:lnSpc>
              <a:spcBef>
                <a:spcPct val="0"/>
              </a:spcBef>
            </a:pPr>
            <a:r>
              <a:rPr lang="en-US" sz="6499" dirty="0">
                <a:solidFill>
                  <a:srgbClr val="FFFFFF"/>
                </a:solidFill>
                <a:latin typeface="Oswald"/>
                <a:ea typeface="Oswald"/>
                <a:cs typeface="Oswald"/>
                <a:sym typeface="Oswald"/>
              </a:rPr>
              <a:t>RECOMMENDATIONS</a:t>
            </a:r>
          </a:p>
        </p:txBody>
      </p:sp>
      <p:sp>
        <p:nvSpPr>
          <p:cNvPr id="29" name="TextBox 29">
            <a:extLst>
              <a:ext uri="{FF2B5EF4-FFF2-40B4-BE49-F238E27FC236}">
                <a16:creationId xmlns:a16="http://schemas.microsoft.com/office/drawing/2014/main" id="{336BEE47-9203-D4F6-65C2-7642FA4FD82B}"/>
              </a:ext>
            </a:extLst>
          </p:cNvPr>
          <p:cNvSpPr txBox="1"/>
          <p:nvPr/>
        </p:nvSpPr>
        <p:spPr>
          <a:xfrm>
            <a:off x="947856" y="1221847"/>
            <a:ext cx="9587953" cy="7879080"/>
          </a:xfrm>
          <a:prstGeom prst="rect">
            <a:avLst/>
          </a:prstGeom>
        </p:spPr>
        <p:txBody>
          <a:bodyPr wrap="square" lIns="0" tIns="0" rIns="0" bIns="0" rtlCol="0" anchor="t">
            <a:spAutoFit/>
          </a:bodyPr>
          <a:lstStyle/>
          <a:p>
            <a:r>
              <a:rPr lang="en-US" sz="3200" b="1" dirty="0">
                <a:solidFill>
                  <a:schemeClr val="bg1"/>
                </a:solidFill>
              </a:rPr>
              <a:t>Operational Recommendations </a:t>
            </a:r>
          </a:p>
          <a:p>
            <a:r>
              <a:rPr lang="en-US" sz="2400" b="1" dirty="0">
                <a:solidFill>
                  <a:schemeClr val="bg1"/>
                </a:solidFill>
              </a:rPr>
              <a:t>Data Analytics for NRW Reduction</a:t>
            </a:r>
          </a:p>
          <a:p>
            <a:endParaRPr lang="en-US" sz="2400" b="1" dirty="0">
              <a:solidFill>
                <a:schemeClr val="bg1"/>
              </a:solidFill>
            </a:endParaRPr>
          </a:p>
          <a:p>
            <a:r>
              <a:rPr lang="en-US" sz="2400" dirty="0">
                <a:solidFill>
                  <a:schemeClr val="bg1"/>
                </a:solidFill>
              </a:rPr>
              <a:t>Operational recommendations for reducing Non-Revenue Water (NRW) should focus on leveraging data analytics, proactive maintenance, and automation.</a:t>
            </a:r>
          </a:p>
          <a:p>
            <a:endParaRPr lang="en-US" sz="2400" dirty="0">
              <a:solidFill>
                <a:schemeClr val="bg1"/>
              </a:solidFill>
            </a:endParaRPr>
          </a:p>
          <a:p>
            <a:r>
              <a:rPr lang="en-US" sz="2400" dirty="0">
                <a:solidFill>
                  <a:schemeClr val="bg1"/>
                </a:solidFill>
              </a:rPr>
              <a:t> Customer clustering can help identify high-risk groups, where overlapping clusters may signal inconsistent billing and outliers may indicate illegal connections or faulty meters. </a:t>
            </a:r>
          </a:p>
          <a:p>
            <a:endParaRPr lang="en-US" sz="2400" dirty="0">
              <a:solidFill>
                <a:schemeClr val="bg1"/>
              </a:solidFill>
            </a:endParaRPr>
          </a:p>
          <a:p>
            <a:r>
              <a:rPr lang="en-US" sz="2400" dirty="0">
                <a:solidFill>
                  <a:schemeClr val="bg1"/>
                </a:solidFill>
              </a:rPr>
              <a:t>Predictive models can be applied to compare expected versus actual usage, flagging anomalies early. </a:t>
            </a:r>
          </a:p>
          <a:p>
            <a:endParaRPr lang="en-US" sz="2400" dirty="0">
              <a:solidFill>
                <a:schemeClr val="bg1"/>
              </a:solidFill>
            </a:endParaRPr>
          </a:p>
          <a:p>
            <a:r>
              <a:rPr lang="en-US" sz="2400" dirty="0">
                <a:solidFill>
                  <a:schemeClr val="bg1"/>
                </a:solidFill>
              </a:rPr>
              <a:t>Proactive maintenance should include scheduling field checks whenever smart meters detect unusual patterns and replacing faulty meters promptly to prevent hidden losses from calibration drift.</a:t>
            </a:r>
          </a:p>
          <a:p>
            <a:endParaRPr lang="en-US" sz="2400" dirty="0">
              <a:solidFill>
                <a:schemeClr val="bg1"/>
              </a:solidFill>
            </a:endParaRPr>
          </a:p>
          <a:p>
            <a:r>
              <a:rPr lang="en-US" sz="2400" dirty="0">
                <a:solidFill>
                  <a:schemeClr val="bg1"/>
                </a:solidFill>
              </a:rPr>
              <a:t> Finally, integrating smart meters directly with billing systems ensures automated, transparent billing, reducing human interference and minimizing risks of corruption or under-reporting</a:t>
            </a:r>
            <a:r>
              <a:rPr lang="en-US" sz="2400" dirty="0"/>
              <a:t>.</a:t>
            </a:r>
            <a:endParaRPr lang="en-US" sz="2400" dirty="0">
              <a:solidFill>
                <a:schemeClr val="bg1"/>
              </a:solidFill>
            </a:endParaRPr>
          </a:p>
        </p:txBody>
      </p:sp>
      <p:pic>
        <p:nvPicPr>
          <p:cNvPr id="5122" name="Picture 2">
            <a:extLst>
              <a:ext uri="{FF2B5EF4-FFF2-40B4-BE49-F238E27FC236}">
                <a16:creationId xmlns:a16="http://schemas.microsoft.com/office/drawing/2014/main" id="{BAF5AA25-90AE-767B-4F4A-798897C503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61381" y="657737"/>
            <a:ext cx="8026619" cy="7090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26677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4C1E726B-0002-D152-A50D-1D1823D44DC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9CBDAB5-4983-B697-CC98-BBB88BAEA3A6}"/>
              </a:ext>
            </a:extLst>
          </p:cNvPr>
          <p:cNvGrpSpPr/>
          <p:nvPr/>
        </p:nvGrpSpPr>
        <p:grpSpPr>
          <a:xfrm>
            <a:off x="17293116" y="565634"/>
            <a:ext cx="397367" cy="28996"/>
            <a:chOff x="0" y="0"/>
            <a:chExt cx="128243" cy="9358"/>
          </a:xfrm>
        </p:grpSpPr>
        <p:sp>
          <p:nvSpPr>
            <p:cNvPr id="3" name="Freeform 3">
              <a:extLst>
                <a:ext uri="{FF2B5EF4-FFF2-40B4-BE49-F238E27FC236}">
                  <a16:creationId xmlns:a16="http://schemas.microsoft.com/office/drawing/2014/main" id="{3660417A-950D-061D-5B89-91C87F2DA6DE}"/>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FE9B3FE5-68D5-8827-2366-035A13ADEB62}"/>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E57DD83F-C14E-1F56-F127-BFB321AB2BA0}"/>
              </a:ext>
            </a:extLst>
          </p:cNvPr>
          <p:cNvGrpSpPr/>
          <p:nvPr/>
        </p:nvGrpSpPr>
        <p:grpSpPr>
          <a:xfrm>
            <a:off x="17293116" y="657737"/>
            <a:ext cx="397367" cy="28996"/>
            <a:chOff x="0" y="0"/>
            <a:chExt cx="128243" cy="9358"/>
          </a:xfrm>
        </p:grpSpPr>
        <p:sp>
          <p:nvSpPr>
            <p:cNvPr id="6" name="Freeform 6">
              <a:extLst>
                <a:ext uri="{FF2B5EF4-FFF2-40B4-BE49-F238E27FC236}">
                  <a16:creationId xmlns:a16="http://schemas.microsoft.com/office/drawing/2014/main" id="{C771244F-19CB-0DF2-329C-133280D61F08}"/>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a:extLst>
                <a:ext uri="{FF2B5EF4-FFF2-40B4-BE49-F238E27FC236}">
                  <a16:creationId xmlns:a16="http://schemas.microsoft.com/office/drawing/2014/main" id="{0958495B-B8AA-31CF-2993-A6B36175C7F8}"/>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a:extLst>
              <a:ext uri="{FF2B5EF4-FFF2-40B4-BE49-F238E27FC236}">
                <a16:creationId xmlns:a16="http://schemas.microsoft.com/office/drawing/2014/main" id="{E2C44B6B-21B9-4B18-7D2B-9DA90EFE1B51}"/>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14A56334-4C18-0F1D-0710-9CBF0156D95E}"/>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90642E4E-7548-31B8-23FD-2778EBF435B7}"/>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CEE30B59-1E92-60BC-9149-17B6D09BB165}"/>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a:extLst>
              <a:ext uri="{FF2B5EF4-FFF2-40B4-BE49-F238E27FC236}">
                <a16:creationId xmlns:a16="http://schemas.microsoft.com/office/drawing/2014/main" id="{4E656CE6-2946-98F9-4D8B-ECF37082C552}"/>
              </a:ext>
            </a:extLst>
          </p:cNvPr>
          <p:cNvGrpSpPr/>
          <p:nvPr/>
        </p:nvGrpSpPr>
        <p:grpSpPr>
          <a:xfrm>
            <a:off x="15678019" y="3067129"/>
            <a:ext cx="1123108" cy="4152742"/>
            <a:chOff x="0" y="0"/>
            <a:chExt cx="362464" cy="1340226"/>
          </a:xfrm>
        </p:grpSpPr>
        <p:sp>
          <p:nvSpPr>
            <p:cNvPr id="22" name="Freeform 22">
              <a:extLst>
                <a:ext uri="{FF2B5EF4-FFF2-40B4-BE49-F238E27FC236}">
                  <a16:creationId xmlns:a16="http://schemas.microsoft.com/office/drawing/2014/main" id="{BE56C549-90F1-3B0D-1CA4-BA06E5C9700C}"/>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3" name="TextBox 23">
              <a:extLst>
                <a:ext uri="{FF2B5EF4-FFF2-40B4-BE49-F238E27FC236}">
                  <a16:creationId xmlns:a16="http://schemas.microsoft.com/office/drawing/2014/main" id="{3C37D48C-A28C-550D-5DE5-698C6607DFC0}"/>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4" name="TextBox 24">
            <a:extLst>
              <a:ext uri="{FF2B5EF4-FFF2-40B4-BE49-F238E27FC236}">
                <a16:creationId xmlns:a16="http://schemas.microsoft.com/office/drawing/2014/main" id="{1D8CA997-A0F1-7783-515B-D4123163A686}"/>
              </a:ext>
            </a:extLst>
          </p:cNvPr>
          <p:cNvSpPr txBox="1"/>
          <p:nvPr/>
        </p:nvSpPr>
        <p:spPr>
          <a:xfrm>
            <a:off x="597517" y="151618"/>
            <a:ext cx="6342628" cy="1070229"/>
          </a:xfrm>
          <a:prstGeom prst="rect">
            <a:avLst/>
          </a:prstGeom>
        </p:spPr>
        <p:txBody>
          <a:bodyPr wrap="square" lIns="0" tIns="0" rIns="0" bIns="0" rtlCol="0" anchor="t">
            <a:spAutoFit/>
          </a:bodyPr>
          <a:lstStyle/>
          <a:p>
            <a:pPr algn="l">
              <a:lnSpc>
                <a:spcPts val="9099"/>
              </a:lnSpc>
              <a:spcBef>
                <a:spcPct val="0"/>
              </a:spcBef>
            </a:pPr>
            <a:r>
              <a:rPr lang="en-US" sz="6499" dirty="0">
                <a:solidFill>
                  <a:srgbClr val="FFFFFF"/>
                </a:solidFill>
                <a:latin typeface="Oswald"/>
                <a:ea typeface="Oswald"/>
                <a:cs typeface="Oswald"/>
                <a:sym typeface="Oswald"/>
              </a:rPr>
              <a:t>RECOMMENDATIONS</a:t>
            </a:r>
          </a:p>
        </p:txBody>
      </p:sp>
      <p:sp>
        <p:nvSpPr>
          <p:cNvPr id="29" name="TextBox 29">
            <a:extLst>
              <a:ext uri="{FF2B5EF4-FFF2-40B4-BE49-F238E27FC236}">
                <a16:creationId xmlns:a16="http://schemas.microsoft.com/office/drawing/2014/main" id="{B090469F-05CD-EC54-60B6-2216FC57B1E2}"/>
              </a:ext>
            </a:extLst>
          </p:cNvPr>
          <p:cNvSpPr txBox="1"/>
          <p:nvPr/>
        </p:nvSpPr>
        <p:spPr>
          <a:xfrm>
            <a:off x="673428" y="1313172"/>
            <a:ext cx="9587953" cy="5232202"/>
          </a:xfrm>
          <a:prstGeom prst="rect">
            <a:avLst/>
          </a:prstGeom>
        </p:spPr>
        <p:txBody>
          <a:bodyPr wrap="square" lIns="0" tIns="0" rIns="0" bIns="0" rtlCol="0" anchor="t">
            <a:spAutoFit/>
          </a:bodyPr>
          <a:lstStyle/>
          <a:p>
            <a:r>
              <a:rPr lang="en-US" sz="3200" b="1" dirty="0">
                <a:solidFill>
                  <a:schemeClr val="bg1"/>
                </a:solidFill>
              </a:rPr>
              <a:t>Policy and Governance Recommendations </a:t>
            </a:r>
          </a:p>
          <a:p>
            <a:endParaRPr lang="en-US" sz="2800" b="1" dirty="0">
              <a:solidFill>
                <a:schemeClr val="bg1"/>
              </a:solidFill>
            </a:endParaRPr>
          </a:p>
          <a:p>
            <a:r>
              <a:rPr lang="en-US" sz="2800" dirty="0">
                <a:solidFill>
                  <a:schemeClr val="bg1"/>
                </a:solidFill>
              </a:rPr>
              <a:t>NRW reduction efforts should be guided by clear, measurable targets, such as lowering losses from 45% to 25% within three years, supported by performance dashboards that track and publish progress regularly. </a:t>
            </a:r>
          </a:p>
          <a:p>
            <a:endParaRPr lang="en-US" sz="2800" dirty="0">
              <a:solidFill>
                <a:schemeClr val="bg1"/>
              </a:solidFill>
            </a:endParaRPr>
          </a:p>
          <a:p>
            <a:r>
              <a:rPr lang="en-US" sz="2800" dirty="0">
                <a:solidFill>
                  <a:schemeClr val="bg1"/>
                </a:solidFill>
              </a:rPr>
              <a:t>To strengthen implementation, public–private partnerships can be leveraged by collaborating with technology providers to access affordable smart meter solutions, while adopting performance-based contracts that tie vendor payments directly to demonstrated reductions in NRW.</a:t>
            </a:r>
          </a:p>
        </p:txBody>
      </p:sp>
      <p:pic>
        <p:nvPicPr>
          <p:cNvPr id="6146" name="Picture 2" descr="Smart Metering">
            <a:extLst>
              <a:ext uri="{FF2B5EF4-FFF2-40B4-BE49-F238E27FC236}">
                <a16:creationId xmlns:a16="http://schemas.microsoft.com/office/drawing/2014/main" id="{D2EAEEE9-7203-7856-48CC-9F4E101C82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01200" y="171451"/>
            <a:ext cx="8986066" cy="8496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31658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CDF7BB37-C52D-8488-672E-D1FA62443AB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D9CAFA51-F538-8E8D-B1CD-A5AD397B1695}"/>
              </a:ext>
            </a:extLst>
          </p:cNvPr>
          <p:cNvGrpSpPr/>
          <p:nvPr/>
        </p:nvGrpSpPr>
        <p:grpSpPr>
          <a:xfrm>
            <a:off x="17293116" y="565634"/>
            <a:ext cx="397367" cy="28996"/>
            <a:chOff x="0" y="0"/>
            <a:chExt cx="128243" cy="9358"/>
          </a:xfrm>
        </p:grpSpPr>
        <p:sp>
          <p:nvSpPr>
            <p:cNvPr id="3" name="Freeform 3">
              <a:extLst>
                <a:ext uri="{FF2B5EF4-FFF2-40B4-BE49-F238E27FC236}">
                  <a16:creationId xmlns:a16="http://schemas.microsoft.com/office/drawing/2014/main" id="{C8B2622B-4B49-FCE6-F768-449F76547555}"/>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858180FA-69E8-1E0F-A87C-3C7574EE98AA}"/>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E3E6684D-0767-763C-B4DC-3D16DED6FF8A}"/>
              </a:ext>
            </a:extLst>
          </p:cNvPr>
          <p:cNvGrpSpPr/>
          <p:nvPr/>
        </p:nvGrpSpPr>
        <p:grpSpPr>
          <a:xfrm>
            <a:off x="17293116" y="657737"/>
            <a:ext cx="397367" cy="28996"/>
            <a:chOff x="0" y="0"/>
            <a:chExt cx="128243" cy="9358"/>
          </a:xfrm>
        </p:grpSpPr>
        <p:sp>
          <p:nvSpPr>
            <p:cNvPr id="6" name="Freeform 6">
              <a:extLst>
                <a:ext uri="{FF2B5EF4-FFF2-40B4-BE49-F238E27FC236}">
                  <a16:creationId xmlns:a16="http://schemas.microsoft.com/office/drawing/2014/main" id="{5EE97372-F36B-D60D-E003-39BFEF2ED13D}"/>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a:extLst>
                <a:ext uri="{FF2B5EF4-FFF2-40B4-BE49-F238E27FC236}">
                  <a16:creationId xmlns:a16="http://schemas.microsoft.com/office/drawing/2014/main" id="{3501D667-0F9B-9101-3CAC-A1AA475873DD}"/>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a:extLst>
              <a:ext uri="{FF2B5EF4-FFF2-40B4-BE49-F238E27FC236}">
                <a16:creationId xmlns:a16="http://schemas.microsoft.com/office/drawing/2014/main" id="{556870C1-685D-E5FD-AE14-BE3F7DE82401}"/>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BDD47B84-6424-38A7-437E-4D51C7DAE3B6}"/>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69A2EF0E-3409-95F0-BD3C-2489A5FBCBE8}"/>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40B99603-8284-51A2-E524-8964C7C7280B}"/>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a:extLst>
              <a:ext uri="{FF2B5EF4-FFF2-40B4-BE49-F238E27FC236}">
                <a16:creationId xmlns:a16="http://schemas.microsoft.com/office/drawing/2014/main" id="{D8B0F654-A613-CE67-92CB-95D1BD5BF3CE}"/>
              </a:ext>
            </a:extLst>
          </p:cNvPr>
          <p:cNvGrpSpPr/>
          <p:nvPr/>
        </p:nvGrpSpPr>
        <p:grpSpPr>
          <a:xfrm>
            <a:off x="15678019" y="3067129"/>
            <a:ext cx="1123108" cy="4152742"/>
            <a:chOff x="0" y="0"/>
            <a:chExt cx="362464" cy="1340226"/>
          </a:xfrm>
        </p:grpSpPr>
        <p:sp>
          <p:nvSpPr>
            <p:cNvPr id="22" name="Freeform 22">
              <a:extLst>
                <a:ext uri="{FF2B5EF4-FFF2-40B4-BE49-F238E27FC236}">
                  <a16:creationId xmlns:a16="http://schemas.microsoft.com/office/drawing/2014/main" id="{66E64277-61D6-D002-912E-CC4CD99666F9}"/>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3" name="TextBox 23">
              <a:extLst>
                <a:ext uri="{FF2B5EF4-FFF2-40B4-BE49-F238E27FC236}">
                  <a16:creationId xmlns:a16="http://schemas.microsoft.com/office/drawing/2014/main" id="{0D736264-6777-D7B8-2B71-2EB6A1A79C7B}"/>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4" name="TextBox 24">
            <a:extLst>
              <a:ext uri="{FF2B5EF4-FFF2-40B4-BE49-F238E27FC236}">
                <a16:creationId xmlns:a16="http://schemas.microsoft.com/office/drawing/2014/main" id="{B554E359-3BE5-17EF-4C8E-25C4859DF6FE}"/>
              </a:ext>
            </a:extLst>
          </p:cNvPr>
          <p:cNvSpPr txBox="1"/>
          <p:nvPr/>
        </p:nvSpPr>
        <p:spPr>
          <a:xfrm>
            <a:off x="597517" y="151618"/>
            <a:ext cx="6342628" cy="1070229"/>
          </a:xfrm>
          <a:prstGeom prst="rect">
            <a:avLst/>
          </a:prstGeom>
        </p:spPr>
        <p:txBody>
          <a:bodyPr wrap="square" lIns="0" tIns="0" rIns="0" bIns="0" rtlCol="0" anchor="t">
            <a:spAutoFit/>
          </a:bodyPr>
          <a:lstStyle/>
          <a:p>
            <a:pPr algn="l">
              <a:lnSpc>
                <a:spcPts val="9099"/>
              </a:lnSpc>
              <a:spcBef>
                <a:spcPct val="0"/>
              </a:spcBef>
            </a:pPr>
            <a:r>
              <a:rPr lang="en-US" sz="6499" dirty="0">
                <a:solidFill>
                  <a:srgbClr val="FFFFFF"/>
                </a:solidFill>
                <a:latin typeface="Oswald"/>
                <a:ea typeface="Oswald"/>
                <a:cs typeface="Oswald"/>
                <a:sym typeface="Oswald"/>
              </a:rPr>
              <a:t>KEY INSIGHTS</a:t>
            </a:r>
          </a:p>
        </p:txBody>
      </p:sp>
      <p:sp>
        <p:nvSpPr>
          <p:cNvPr id="29" name="TextBox 29">
            <a:extLst>
              <a:ext uri="{FF2B5EF4-FFF2-40B4-BE49-F238E27FC236}">
                <a16:creationId xmlns:a16="http://schemas.microsoft.com/office/drawing/2014/main" id="{8B1B024E-C36C-7E9F-1FD0-EF34FA5352FC}"/>
              </a:ext>
            </a:extLst>
          </p:cNvPr>
          <p:cNvSpPr txBox="1"/>
          <p:nvPr/>
        </p:nvSpPr>
        <p:spPr>
          <a:xfrm>
            <a:off x="673428" y="1313172"/>
            <a:ext cx="8089572" cy="4308872"/>
          </a:xfrm>
          <a:prstGeom prst="rect">
            <a:avLst/>
          </a:prstGeom>
        </p:spPr>
        <p:txBody>
          <a:bodyPr wrap="square" lIns="0" tIns="0" rIns="0" bIns="0" rtlCol="0" anchor="t">
            <a:spAutoFit/>
          </a:bodyPr>
          <a:lstStyle/>
          <a:p>
            <a:r>
              <a:rPr lang="en-US" sz="2800" dirty="0">
                <a:solidFill>
                  <a:schemeClr val="bg1"/>
                </a:solidFill>
              </a:rPr>
              <a:t>NRW reduction efforts should be guided by clear, measurable targets, such as lowering losses from 45% to 25% within three years, supported by performance dashboards that track and publish progress regularly. To strengthen implementation, public–private partnerships can be leveraged by collaborating with technology providers to access affordable smart meter solutions, while adopting performance-based contracts that tie vendor payments directly to demonstrated reductions in NRW.</a:t>
            </a:r>
          </a:p>
        </p:txBody>
      </p:sp>
      <p:pic>
        <p:nvPicPr>
          <p:cNvPr id="10" name="Picture 9">
            <a:extLst>
              <a:ext uri="{FF2B5EF4-FFF2-40B4-BE49-F238E27FC236}">
                <a16:creationId xmlns:a16="http://schemas.microsoft.com/office/drawing/2014/main" id="{F39BBE66-33EB-1C86-9CB0-11FB9FF8C9F7}"/>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228040" y="0"/>
            <a:ext cx="9059959" cy="10286999"/>
          </a:xfrm>
          <a:prstGeom prst="rect">
            <a:avLst/>
          </a:prstGeom>
        </p:spPr>
      </p:pic>
    </p:spTree>
    <p:extLst>
      <p:ext uri="{BB962C8B-B14F-4D97-AF65-F5344CB8AC3E}">
        <p14:creationId xmlns:p14="http://schemas.microsoft.com/office/powerpoint/2010/main" val="128030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7293116" y="565634"/>
            <a:ext cx="397367" cy="28996"/>
            <a:chOff x="0" y="0"/>
            <a:chExt cx="128243" cy="9358"/>
          </a:xfrm>
        </p:grpSpPr>
        <p:sp>
          <p:nvSpPr>
            <p:cNvPr id="4" name="Freeform 4"/>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5" name="TextBox 5"/>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93116" y="657737"/>
            <a:ext cx="397367" cy="28996"/>
            <a:chOff x="0" y="0"/>
            <a:chExt cx="128243" cy="9358"/>
          </a:xfrm>
        </p:grpSpPr>
        <p:sp>
          <p:nvSpPr>
            <p:cNvPr id="7" name="Freeform 7"/>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8" name="TextBox 8"/>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5" name="Group 15"/>
          <p:cNvGrpSpPr/>
          <p:nvPr/>
        </p:nvGrpSpPr>
        <p:grpSpPr>
          <a:xfrm>
            <a:off x="18144623" y="8078534"/>
            <a:ext cx="143377" cy="1179766"/>
            <a:chOff x="0" y="0"/>
            <a:chExt cx="46272" cy="380749"/>
          </a:xfrm>
        </p:grpSpPr>
        <p:sp>
          <p:nvSpPr>
            <p:cNvPr id="16" name="Freeform 16"/>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7" name="TextBox 17"/>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sp>
        <p:nvSpPr>
          <p:cNvPr id="20" name="TextBox 20"/>
          <p:cNvSpPr txBox="1"/>
          <p:nvPr/>
        </p:nvSpPr>
        <p:spPr>
          <a:xfrm>
            <a:off x="1261048" y="2974413"/>
            <a:ext cx="15765904" cy="4220120"/>
          </a:xfrm>
          <a:prstGeom prst="rect">
            <a:avLst/>
          </a:prstGeom>
        </p:spPr>
        <p:txBody>
          <a:bodyPr lIns="50800" tIns="50800" rIns="50800" bIns="50800" rtlCol="0" anchor="ctr"/>
          <a:lstStyle/>
          <a:p>
            <a:pPr algn="ctr">
              <a:lnSpc>
                <a:spcPts val="2659"/>
              </a:lnSpc>
              <a:spcBef>
                <a:spcPct val="0"/>
              </a:spcBef>
            </a:pPr>
            <a:endParaRPr/>
          </a:p>
        </p:txBody>
      </p:sp>
      <p:sp>
        <p:nvSpPr>
          <p:cNvPr id="21" name="TextBox 21"/>
          <p:cNvSpPr txBox="1"/>
          <p:nvPr/>
        </p:nvSpPr>
        <p:spPr>
          <a:xfrm>
            <a:off x="2088751" y="3003333"/>
            <a:ext cx="14110497" cy="3851710"/>
          </a:xfrm>
          <a:prstGeom prst="rect">
            <a:avLst/>
          </a:prstGeom>
        </p:spPr>
        <p:txBody>
          <a:bodyPr lIns="0" tIns="0" rIns="0" bIns="0" rtlCol="0" anchor="t">
            <a:spAutoFit/>
          </a:bodyPr>
          <a:lstStyle/>
          <a:p>
            <a:pPr algn="ctr">
              <a:lnSpc>
                <a:spcPts val="31645"/>
              </a:lnSpc>
              <a:spcBef>
                <a:spcPct val="0"/>
              </a:spcBef>
            </a:pPr>
            <a:r>
              <a:rPr lang="en-US" sz="22603" dirty="0">
                <a:solidFill>
                  <a:srgbClr val="FFFFFF"/>
                </a:solidFill>
                <a:latin typeface="Oswald"/>
                <a:ea typeface="Oswald"/>
                <a:cs typeface="Oswald"/>
                <a:sym typeface="Oswald"/>
              </a:rPr>
              <a:t>THANK YOU</a:t>
            </a:r>
          </a:p>
        </p:txBody>
      </p:sp>
      <p:sp>
        <p:nvSpPr>
          <p:cNvPr id="10" name="Freeform 2"/>
          <p:cNvSpPr/>
          <p:nvPr/>
        </p:nvSpPr>
        <p:spPr>
          <a:xfrm>
            <a:off x="-16584"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a:stretch>
          </a:blipFill>
        </p:spPr>
        <p:txBody>
          <a:bodyPr/>
          <a:lstStyle/>
          <a:p>
            <a:endParaRPr lang="en-US" dirty="0"/>
          </a:p>
        </p:txBody>
      </p:sp>
      <p:pic>
        <p:nvPicPr>
          <p:cNvPr id="14" name="Picture 13">
            <a:extLst>
              <a:ext uri="{FF2B5EF4-FFF2-40B4-BE49-F238E27FC236}">
                <a16:creationId xmlns:a16="http://schemas.microsoft.com/office/drawing/2014/main" id="{A2322038-AB18-9B26-519D-AA88D4C0E13E}"/>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7610975" y="0"/>
            <a:ext cx="10639971" cy="10200011"/>
          </a:xfrm>
          <a:prstGeom prst="rect">
            <a:avLst/>
          </a:prstGeom>
        </p:spPr>
      </p:pic>
      <p:sp>
        <p:nvSpPr>
          <p:cNvPr id="22" name="TextBox 8">
            <a:extLst>
              <a:ext uri="{FF2B5EF4-FFF2-40B4-BE49-F238E27FC236}">
                <a16:creationId xmlns:a16="http://schemas.microsoft.com/office/drawing/2014/main" id="{80C1EB79-AAD0-C4E2-30B1-64FBCD05C01E}"/>
              </a:ext>
            </a:extLst>
          </p:cNvPr>
          <p:cNvSpPr txBox="1"/>
          <p:nvPr/>
        </p:nvSpPr>
        <p:spPr>
          <a:xfrm>
            <a:off x="1280956" y="783391"/>
            <a:ext cx="4993646" cy="1094740"/>
          </a:xfrm>
          <a:prstGeom prst="rect">
            <a:avLst/>
          </a:prstGeom>
        </p:spPr>
        <p:txBody>
          <a:bodyPr lIns="0" tIns="0" rIns="0" bIns="0" rtlCol="0" anchor="t">
            <a:spAutoFit/>
          </a:bodyPr>
          <a:lstStyle/>
          <a:p>
            <a:pPr algn="l">
              <a:lnSpc>
                <a:spcPts val="8959"/>
              </a:lnSpc>
            </a:pPr>
            <a:r>
              <a:rPr lang="en-US" sz="6399" dirty="0">
                <a:solidFill>
                  <a:srgbClr val="FFFFFF"/>
                </a:solidFill>
                <a:latin typeface="Abril Fatface"/>
                <a:ea typeface="Abril Fatface"/>
                <a:cs typeface="Abril Fatface"/>
                <a:sym typeface="Abril Fatface"/>
              </a:rPr>
              <a:t>Contact Us</a:t>
            </a:r>
          </a:p>
        </p:txBody>
      </p:sp>
      <p:sp>
        <p:nvSpPr>
          <p:cNvPr id="24" name="TextBox 10">
            <a:extLst>
              <a:ext uri="{FF2B5EF4-FFF2-40B4-BE49-F238E27FC236}">
                <a16:creationId xmlns:a16="http://schemas.microsoft.com/office/drawing/2014/main" id="{AD6B42D7-F381-BE39-CA69-84FD44F2A500}"/>
              </a:ext>
            </a:extLst>
          </p:cNvPr>
          <p:cNvSpPr txBox="1"/>
          <p:nvPr/>
        </p:nvSpPr>
        <p:spPr>
          <a:xfrm>
            <a:off x="1830902" y="4246575"/>
            <a:ext cx="3820791" cy="396199"/>
          </a:xfrm>
          <a:prstGeom prst="rect">
            <a:avLst/>
          </a:prstGeom>
        </p:spPr>
        <p:txBody>
          <a:bodyPr wrap="square" lIns="0" tIns="0" rIns="0" bIns="0" rtlCol="0" anchor="t">
            <a:spAutoFit/>
          </a:bodyPr>
          <a:lstStyle/>
          <a:p>
            <a:pPr algn="just">
              <a:lnSpc>
                <a:spcPts val="3219"/>
              </a:lnSpc>
            </a:pPr>
            <a:r>
              <a:rPr lang="en-US" sz="2299" dirty="0">
                <a:solidFill>
                  <a:srgbClr val="FFFFFF"/>
                </a:solidFill>
                <a:latin typeface="TT Fors"/>
                <a:ea typeface="TT Fors"/>
                <a:cs typeface="TT Fors"/>
                <a:sym typeface="TT Fors"/>
              </a:rPr>
              <a:t>lilianwangui266@gmail.com</a:t>
            </a:r>
          </a:p>
        </p:txBody>
      </p:sp>
      <p:sp>
        <p:nvSpPr>
          <p:cNvPr id="25" name="TextBox 11">
            <a:extLst>
              <a:ext uri="{FF2B5EF4-FFF2-40B4-BE49-F238E27FC236}">
                <a16:creationId xmlns:a16="http://schemas.microsoft.com/office/drawing/2014/main" id="{D8029E47-6643-51EF-D379-07E98E07CF3B}"/>
              </a:ext>
            </a:extLst>
          </p:cNvPr>
          <p:cNvSpPr txBox="1"/>
          <p:nvPr/>
        </p:nvSpPr>
        <p:spPr>
          <a:xfrm>
            <a:off x="1911652" y="4975901"/>
            <a:ext cx="4402771" cy="396199"/>
          </a:xfrm>
          <a:prstGeom prst="rect">
            <a:avLst/>
          </a:prstGeom>
        </p:spPr>
        <p:txBody>
          <a:bodyPr lIns="0" tIns="0" rIns="0" bIns="0" rtlCol="0" anchor="t">
            <a:spAutoFit/>
          </a:bodyPr>
          <a:lstStyle/>
          <a:p>
            <a:pPr algn="just">
              <a:lnSpc>
                <a:spcPts val="3219"/>
              </a:lnSpc>
            </a:pPr>
            <a:r>
              <a:rPr lang="en-US" sz="2299" dirty="0">
                <a:solidFill>
                  <a:srgbClr val="FFFFFF"/>
                </a:solidFill>
                <a:latin typeface="TT Fors"/>
                <a:ea typeface="TT Fors"/>
                <a:cs typeface="TT Fors"/>
                <a:sym typeface="TT Fors"/>
              </a:rPr>
              <a:t>samiellesimple@gmail.com</a:t>
            </a:r>
          </a:p>
        </p:txBody>
      </p:sp>
      <p:sp>
        <p:nvSpPr>
          <p:cNvPr id="26" name="TextBox 10">
            <a:extLst>
              <a:ext uri="{FF2B5EF4-FFF2-40B4-BE49-F238E27FC236}">
                <a16:creationId xmlns:a16="http://schemas.microsoft.com/office/drawing/2014/main" id="{583E1BF6-CF09-9945-EA9F-DC3B0EB38CC6}"/>
              </a:ext>
            </a:extLst>
          </p:cNvPr>
          <p:cNvSpPr txBox="1"/>
          <p:nvPr/>
        </p:nvSpPr>
        <p:spPr>
          <a:xfrm>
            <a:off x="1911652" y="5681860"/>
            <a:ext cx="3662463" cy="396199"/>
          </a:xfrm>
          <a:prstGeom prst="rect">
            <a:avLst/>
          </a:prstGeom>
        </p:spPr>
        <p:txBody>
          <a:bodyPr lIns="0" tIns="0" rIns="0" bIns="0" rtlCol="0" anchor="t">
            <a:spAutoFit/>
          </a:bodyPr>
          <a:lstStyle/>
          <a:p>
            <a:pPr algn="just">
              <a:lnSpc>
                <a:spcPts val="3219"/>
              </a:lnSpc>
            </a:pPr>
            <a:r>
              <a:rPr lang="en-US" sz="2299" dirty="0">
                <a:solidFill>
                  <a:srgbClr val="FFFFFF"/>
                </a:solidFill>
                <a:latin typeface="TT Fors"/>
                <a:ea typeface="TT Fors"/>
                <a:cs typeface="TT Fors"/>
                <a:sym typeface="TT Fors"/>
              </a:rPr>
              <a:t>jnnjogu6@gmail.com</a:t>
            </a:r>
          </a:p>
        </p:txBody>
      </p:sp>
      <p:sp>
        <p:nvSpPr>
          <p:cNvPr id="27" name="TextBox 10">
            <a:extLst>
              <a:ext uri="{FF2B5EF4-FFF2-40B4-BE49-F238E27FC236}">
                <a16:creationId xmlns:a16="http://schemas.microsoft.com/office/drawing/2014/main" id="{F73301A4-BA7B-5BDA-5B75-3E3946916690}"/>
              </a:ext>
            </a:extLst>
          </p:cNvPr>
          <p:cNvSpPr txBox="1"/>
          <p:nvPr/>
        </p:nvSpPr>
        <p:spPr>
          <a:xfrm>
            <a:off x="1910065" y="6625407"/>
            <a:ext cx="3662463" cy="396199"/>
          </a:xfrm>
          <a:prstGeom prst="rect">
            <a:avLst/>
          </a:prstGeom>
        </p:spPr>
        <p:txBody>
          <a:bodyPr lIns="0" tIns="0" rIns="0" bIns="0" rtlCol="0" anchor="t">
            <a:spAutoFit/>
          </a:bodyPr>
          <a:lstStyle/>
          <a:p>
            <a:pPr algn="just">
              <a:lnSpc>
                <a:spcPts val="3219"/>
              </a:lnSpc>
            </a:pPr>
            <a:r>
              <a:rPr lang="en-US" sz="2299" dirty="0">
                <a:solidFill>
                  <a:srgbClr val="FFFFFF"/>
                </a:solidFill>
                <a:latin typeface="TT Fors"/>
                <a:ea typeface="TT Fors"/>
                <a:cs typeface="TT Fors"/>
                <a:sym typeface="TT Fors"/>
              </a:rPr>
              <a:t>leemwa244@gmail.com</a:t>
            </a:r>
          </a:p>
        </p:txBody>
      </p:sp>
      <p:sp>
        <p:nvSpPr>
          <p:cNvPr id="28" name="TextBox 10">
            <a:extLst>
              <a:ext uri="{FF2B5EF4-FFF2-40B4-BE49-F238E27FC236}">
                <a16:creationId xmlns:a16="http://schemas.microsoft.com/office/drawing/2014/main" id="{B83D7124-0AB8-E00B-D490-92FEA4CA2144}"/>
              </a:ext>
            </a:extLst>
          </p:cNvPr>
          <p:cNvSpPr txBox="1"/>
          <p:nvPr/>
        </p:nvSpPr>
        <p:spPr>
          <a:xfrm>
            <a:off x="1946547" y="7536624"/>
            <a:ext cx="3662463" cy="396199"/>
          </a:xfrm>
          <a:prstGeom prst="rect">
            <a:avLst/>
          </a:prstGeom>
        </p:spPr>
        <p:txBody>
          <a:bodyPr lIns="0" tIns="0" rIns="0" bIns="0" rtlCol="0" anchor="t">
            <a:spAutoFit/>
          </a:bodyPr>
          <a:lstStyle/>
          <a:p>
            <a:pPr algn="just">
              <a:lnSpc>
                <a:spcPts val="3219"/>
              </a:lnSpc>
            </a:pPr>
            <a:r>
              <a:rPr lang="en-US" sz="2299" dirty="0">
                <a:solidFill>
                  <a:srgbClr val="FFFFFF"/>
                </a:solidFill>
                <a:latin typeface="TT Fors"/>
                <a:ea typeface="TT Fors"/>
                <a:cs typeface="TT Fors"/>
                <a:sym typeface="TT Fors"/>
              </a:rPr>
              <a:t>oduorlevi24@gmail.com</a:t>
            </a:r>
          </a:p>
        </p:txBody>
      </p:sp>
      <p:sp>
        <p:nvSpPr>
          <p:cNvPr id="29" name="TextBox 9">
            <a:extLst>
              <a:ext uri="{FF2B5EF4-FFF2-40B4-BE49-F238E27FC236}">
                <a16:creationId xmlns:a16="http://schemas.microsoft.com/office/drawing/2014/main" id="{365C80CE-EA80-F213-051E-C9F2F77EF541}"/>
              </a:ext>
            </a:extLst>
          </p:cNvPr>
          <p:cNvSpPr txBox="1"/>
          <p:nvPr/>
        </p:nvSpPr>
        <p:spPr>
          <a:xfrm>
            <a:off x="1830902" y="3454659"/>
            <a:ext cx="3662463" cy="396199"/>
          </a:xfrm>
          <a:prstGeom prst="rect">
            <a:avLst/>
          </a:prstGeom>
        </p:spPr>
        <p:txBody>
          <a:bodyPr lIns="0" tIns="0" rIns="0" bIns="0" rtlCol="0" anchor="t">
            <a:spAutoFit/>
          </a:bodyPr>
          <a:lstStyle/>
          <a:p>
            <a:pPr algn="just">
              <a:lnSpc>
                <a:spcPts val="3219"/>
              </a:lnSpc>
            </a:pPr>
            <a:r>
              <a:rPr lang="en-US" sz="2299" dirty="0">
                <a:solidFill>
                  <a:srgbClr val="FFFFFF"/>
                </a:solidFill>
                <a:latin typeface="TT Fors"/>
                <a:ea typeface="TT Fors"/>
                <a:cs typeface="TT Fors"/>
                <a:sym typeface="TT Fors"/>
              </a:rPr>
              <a:t>veesandra30@gmail.com</a:t>
            </a:r>
          </a:p>
        </p:txBody>
      </p:sp>
      <p:sp>
        <p:nvSpPr>
          <p:cNvPr id="30" name="Freeform 6">
            <a:extLst>
              <a:ext uri="{FF2B5EF4-FFF2-40B4-BE49-F238E27FC236}">
                <a16:creationId xmlns:a16="http://schemas.microsoft.com/office/drawing/2014/main" id="{8D988FD6-DD35-19EF-95D9-7DA84713EA0C}"/>
              </a:ext>
            </a:extLst>
          </p:cNvPr>
          <p:cNvSpPr/>
          <p:nvPr/>
        </p:nvSpPr>
        <p:spPr>
          <a:xfrm>
            <a:off x="1024081" y="3493176"/>
            <a:ext cx="432222" cy="432222"/>
          </a:xfrm>
          <a:custGeom>
            <a:avLst/>
            <a:gdLst/>
            <a:ahLst/>
            <a:cxnLst/>
            <a:rect l="l" t="t" r="r" b="b"/>
            <a:pathLst>
              <a:path w="432222" h="432222">
                <a:moveTo>
                  <a:pt x="0" y="0"/>
                </a:moveTo>
                <a:lnTo>
                  <a:pt x="432222" y="0"/>
                </a:lnTo>
                <a:lnTo>
                  <a:pt x="432222" y="432223"/>
                </a:lnTo>
                <a:lnTo>
                  <a:pt x="0" y="4322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31" name="Freeform 6">
            <a:extLst>
              <a:ext uri="{FF2B5EF4-FFF2-40B4-BE49-F238E27FC236}">
                <a16:creationId xmlns:a16="http://schemas.microsoft.com/office/drawing/2014/main" id="{790531EE-1DA5-24B5-CAFC-5F396B3C1463}"/>
              </a:ext>
            </a:extLst>
          </p:cNvPr>
          <p:cNvSpPr/>
          <p:nvPr/>
        </p:nvSpPr>
        <p:spPr>
          <a:xfrm>
            <a:off x="988343" y="4308285"/>
            <a:ext cx="432222" cy="432222"/>
          </a:xfrm>
          <a:custGeom>
            <a:avLst/>
            <a:gdLst/>
            <a:ahLst/>
            <a:cxnLst/>
            <a:rect l="l" t="t" r="r" b="b"/>
            <a:pathLst>
              <a:path w="432222" h="432222">
                <a:moveTo>
                  <a:pt x="0" y="0"/>
                </a:moveTo>
                <a:lnTo>
                  <a:pt x="432222" y="0"/>
                </a:lnTo>
                <a:lnTo>
                  <a:pt x="432222" y="432223"/>
                </a:lnTo>
                <a:lnTo>
                  <a:pt x="0" y="4322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33" name="Freeform 6">
            <a:extLst>
              <a:ext uri="{FF2B5EF4-FFF2-40B4-BE49-F238E27FC236}">
                <a16:creationId xmlns:a16="http://schemas.microsoft.com/office/drawing/2014/main" id="{A8931DB5-5EDF-72EF-640B-FC4F4F06D336}"/>
              </a:ext>
            </a:extLst>
          </p:cNvPr>
          <p:cNvSpPr/>
          <p:nvPr/>
        </p:nvSpPr>
        <p:spPr>
          <a:xfrm>
            <a:off x="1008253" y="5021680"/>
            <a:ext cx="432222" cy="432222"/>
          </a:xfrm>
          <a:custGeom>
            <a:avLst/>
            <a:gdLst/>
            <a:ahLst/>
            <a:cxnLst/>
            <a:rect l="l" t="t" r="r" b="b"/>
            <a:pathLst>
              <a:path w="432222" h="432222">
                <a:moveTo>
                  <a:pt x="0" y="0"/>
                </a:moveTo>
                <a:lnTo>
                  <a:pt x="432222" y="0"/>
                </a:lnTo>
                <a:lnTo>
                  <a:pt x="432222" y="432223"/>
                </a:lnTo>
                <a:lnTo>
                  <a:pt x="0" y="4322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dirty="0"/>
          </a:p>
        </p:txBody>
      </p:sp>
      <p:sp>
        <p:nvSpPr>
          <p:cNvPr id="34" name="Freeform 6">
            <a:extLst>
              <a:ext uri="{FF2B5EF4-FFF2-40B4-BE49-F238E27FC236}">
                <a16:creationId xmlns:a16="http://schemas.microsoft.com/office/drawing/2014/main" id="{57460A84-04F6-167C-86C7-E48CB1DCDD9D}"/>
              </a:ext>
            </a:extLst>
          </p:cNvPr>
          <p:cNvSpPr/>
          <p:nvPr/>
        </p:nvSpPr>
        <p:spPr>
          <a:xfrm>
            <a:off x="1008253" y="5664584"/>
            <a:ext cx="432222" cy="432222"/>
          </a:xfrm>
          <a:custGeom>
            <a:avLst/>
            <a:gdLst/>
            <a:ahLst/>
            <a:cxnLst/>
            <a:rect l="l" t="t" r="r" b="b"/>
            <a:pathLst>
              <a:path w="432222" h="432222">
                <a:moveTo>
                  <a:pt x="0" y="0"/>
                </a:moveTo>
                <a:lnTo>
                  <a:pt x="432222" y="0"/>
                </a:lnTo>
                <a:lnTo>
                  <a:pt x="432222" y="432223"/>
                </a:lnTo>
                <a:lnTo>
                  <a:pt x="0" y="4322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35" name="Freeform 6">
            <a:extLst>
              <a:ext uri="{FF2B5EF4-FFF2-40B4-BE49-F238E27FC236}">
                <a16:creationId xmlns:a16="http://schemas.microsoft.com/office/drawing/2014/main" id="{FA002560-5C12-B075-670C-CD3A89A03005}"/>
              </a:ext>
            </a:extLst>
          </p:cNvPr>
          <p:cNvSpPr/>
          <p:nvPr/>
        </p:nvSpPr>
        <p:spPr>
          <a:xfrm>
            <a:off x="988343" y="6583487"/>
            <a:ext cx="432222" cy="432222"/>
          </a:xfrm>
          <a:custGeom>
            <a:avLst/>
            <a:gdLst/>
            <a:ahLst/>
            <a:cxnLst/>
            <a:rect l="l" t="t" r="r" b="b"/>
            <a:pathLst>
              <a:path w="432222" h="432222">
                <a:moveTo>
                  <a:pt x="0" y="0"/>
                </a:moveTo>
                <a:lnTo>
                  <a:pt x="432222" y="0"/>
                </a:lnTo>
                <a:lnTo>
                  <a:pt x="432222" y="432223"/>
                </a:lnTo>
                <a:lnTo>
                  <a:pt x="0" y="4322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36" name="Freeform 6">
            <a:extLst>
              <a:ext uri="{FF2B5EF4-FFF2-40B4-BE49-F238E27FC236}">
                <a16:creationId xmlns:a16="http://schemas.microsoft.com/office/drawing/2014/main" id="{A2B7C1AE-9EBB-CF9D-CFF6-61B220E34486}"/>
              </a:ext>
            </a:extLst>
          </p:cNvPr>
          <p:cNvSpPr/>
          <p:nvPr/>
        </p:nvSpPr>
        <p:spPr>
          <a:xfrm>
            <a:off x="1044937" y="7627929"/>
            <a:ext cx="432222" cy="432222"/>
          </a:xfrm>
          <a:custGeom>
            <a:avLst/>
            <a:gdLst/>
            <a:ahLst/>
            <a:cxnLst/>
            <a:rect l="l" t="t" r="r" b="b"/>
            <a:pathLst>
              <a:path w="432222" h="432222">
                <a:moveTo>
                  <a:pt x="0" y="0"/>
                </a:moveTo>
                <a:lnTo>
                  <a:pt x="432222" y="0"/>
                </a:lnTo>
                <a:lnTo>
                  <a:pt x="432222" y="432223"/>
                </a:lnTo>
                <a:lnTo>
                  <a:pt x="0" y="4322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8644231D-004C-270E-2507-CAC737865FCE}"/>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dirty="0"/>
          </a:p>
        </p:txBody>
      </p:sp>
      <p:sp>
        <p:nvSpPr>
          <p:cNvPr id="3" name="TextBox 2">
            <a:extLst>
              <a:ext uri="{FF2B5EF4-FFF2-40B4-BE49-F238E27FC236}">
                <a16:creationId xmlns:a16="http://schemas.microsoft.com/office/drawing/2014/main" id="{B3EE1216-265B-D29A-8FA9-1B9157F5D6B5}"/>
              </a:ext>
            </a:extLst>
          </p:cNvPr>
          <p:cNvSpPr txBox="1"/>
          <p:nvPr/>
        </p:nvSpPr>
        <p:spPr>
          <a:xfrm>
            <a:off x="4876800" y="2781300"/>
            <a:ext cx="9220200" cy="3500958"/>
          </a:xfrm>
          <a:prstGeom prst="rect">
            <a:avLst/>
          </a:prstGeom>
          <a:noFill/>
        </p:spPr>
        <p:txBody>
          <a:bodyPr wrap="square" rtlCol="0">
            <a:spAutoFit/>
          </a:bodyPr>
          <a:lstStyle/>
          <a:p>
            <a:r>
              <a:rPr lang="en-US" sz="22150" dirty="0">
                <a:solidFill>
                  <a:schemeClr val="bg1"/>
                </a:solidFill>
                <a:latin typeface="Abril Fatface" panose="02000503000000020003" pitchFamily="2" charset="0"/>
              </a:rPr>
              <a:t>Q&amp; A</a:t>
            </a:r>
          </a:p>
        </p:txBody>
      </p:sp>
    </p:spTree>
    <p:extLst>
      <p:ext uri="{BB962C8B-B14F-4D97-AF65-F5344CB8AC3E}">
        <p14:creationId xmlns:p14="http://schemas.microsoft.com/office/powerpoint/2010/main" val="27016336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2">
            <a:extLst>
              <a:ext uri="{FF2B5EF4-FFF2-40B4-BE49-F238E27FC236}">
                <a16:creationId xmlns:a16="http://schemas.microsoft.com/office/drawing/2014/main" id="{783E2697-9BA8-D1EB-702A-3D86E3E8AA25}"/>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dirty="0"/>
          </a:p>
        </p:txBody>
      </p:sp>
      <p:grpSp>
        <p:nvGrpSpPr>
          <p:cNvPr id="3" name="Group 3"/>
          <p:cNvGrpSpPr/>
          <p:nvPr/>
        </p:nvGrpSpPr>
        <p:grpSpPr>
          <a:xfrm>
            <a:off x="1636149" y="4408327"/>
            <a:ext cx="15015702" cy="1817169"/>
            <a:chOff x="0" y="0"/>
            <a:chExt cx="2353356" cy="284798"/>
          </a:xfrm>
        </p:grpSpPr>
        <p:sp>
          <p:nvSpPr>
            <p:cNvPr id="4" name="Freeform 4"/>
            <p:cNvSpPr/>
            <p:nvPr/>
          </p:nvSpPr>
          <p:spPr>
            <a:xfrm>
              <a:off x="0" y="0"/>
              <a:ext cx="2353356" cy="284798"/>
            </a:xfrm>
            <a:custGeom>
              <a:avLst/>
              <a:gdLst/>
              <a:ahLst/>
              <a:cxnLst/>
              <a:rect l="l" t="t" r="r" b="b"/>
              <a:pathLst>
                <a:path w="2353356" h="284798">
                  <a:moveTo>
                    <a:pt x="1176678" y="0"/>
                  </a:moveTo>
                  <a:cubicBezTo>
                    <a:pt x="526817" y="0"/>
                    <a:pt x="0" y="63754"/>
                    <a:pt x="0" y="142399"/>
                  </a:cubicBezTo>
                  <a:cubicBezTo>
                    <a:pt x="0" y="221044"/>
                    <a:pt x="526817" y="284798"/>
                    <a:pt x="1176678" y="284798"/>
                  </a:cubicBezTo>
                  <a:cubicBezTo>
                    <a:pt x="1826540" y="284798"/>
                    <a:pt x="2353356" y="221044"/>
                    <a:pt x="2353356" y="142399"/>
                  </a:cubicBezTo>
                  <a:cubicBezTo>
                    <a:pt x="2353356" y="63754"/>
                    <a:pt x="1826540" y="0"/>
                    <a:pt x="1176678" y="0"/>
                  </a:cubicBezTo>
                  <a:close/>
                </a:path>
              </a:pathLst>
            </a:custGeom>
            <a:solidFill>
              <a:srgbClr val="000000">
                <a:alpha val="0"/>
              </a:srgbClr>
            </a:solidFill>
            <a:ln w="38100" cap="sq">
              <a:solidFill>
                <a:srgbClr val="FFFFFF"/>
              </a:solidFill>
              <a:prstDash val="solid"/>
              <a:miter/>
            </a:ln>
          </p:spPr>
          <p:txBody>
            <a:bodyPr/>
            <a:lstStyle/>
            <a:p>
              <a:endParaRPr lang="en-US"/>
            </a:p>
          </p:txBody>
        </p:sp>
        <p:sp>
          <p:nvSpPr>
            <p:cNvPr id="5" name="TextBox 5"/>
            <p:cNvSpPr txBox="1"/>
            <p:nvPr/>
          </p:nvSpPr>
          <p:spPr>
            <a:xfrm>
              <a:off x="220627" y="-20925"/>
              <a:ext cx="1912102" cy="279024"/>
            </a:xfrm>
            <a:prstGeom prst="rect">
              <a:avLst/>
            </a:prstGeom>
          </p:spPr>
          <p:txBody>
            <a:bodyPr lIns="50800" tIns="50800" rIns="50800" bIns="50800" rtlCol="0" anchor="ctr"/>
            <a:lstStyle/>
            <a:p>
              <a:pPr algn="ctr">
                <a:lnSpc>
                  <a:spcPts val="3640"/>
                </a:lnSpc>
              </a:pPr>
              <a:endParaRPr/>
            </a:p>
          </p:txBody>
        </p:sp>
      </p:grpSp>
      <p:sp>
        <p:nvSpPr>
          <p:cNvPr id="6" name="TextBox 6"/>
          <p:cNvSpPr txBox="1"/>
          <p:nvPr/>
        </p:nvSpPr>
        <p:spPr>
          <a:xfrm>
            <a:off x="1383104" y="2317641"/>
            <a:ext cx="15521791" cy="3771797"/>
          </a:xfrm>
          <a:prstGeom prst="rect">
            <a:avLst/>
          </a:prstGeom>
        </p:spPr>
        <p:txBody>
          <a:bodyPr lIns="0" tIns="0" rIns="0" bIns="0" rtlCol="0" anchor="t">
            <a:spAutoFit/>
          </a:bodyPr>
          <a:lstStyle/>
          <a:p>
            <a:pPr algn="ctr">
              <a:lnSpc>
                <a:spcPts val="30994"/>
              </a:lnSpc>
            </a:pPr>
            <a:r>
              <a:rPr lang="en-US" sz="22138" dirty="0">
                <a:solidFill>
                  <a:srgbClr val="FFFFFF"/>
                </a:solidFill>
                <a:latin typeface="Abril Fatface"/>
                <a:ea typeface="Abril Fatface"/>
                <a:cs typeface="Abril Fatface"/>
                <a:sym typeface="Abril Fatface"/>
              </a:rPr>
              <a:t>Thank You</a:t>
            </a:r>
          </a:p>
        </p:txBody>
      </p:sp>
      <p:sp>
        <p:nvSpPr>
          <p:cNvPr id="7" name="TextBox 7"/>
          <p:cNvSpPr txBox="1"/>
          <p:nvPr/>
        </p:nvSpPr>
        <p:spPr>
          <a:xfrm>
            <a:off x="3465739" y="6301696"/>
            <a:ext cx="11356522" cy="1068705"/>
          </a:xfrm>
          <a:prstGeom prst="rect">
            <a:avLst/>
          </a:prstGeom>
        </p:spPr>
        <p:txBody>
          <a:bodyPr lIns="0" tIns="0" rIns="0" bIns="0" rtlCol="0" anchor="t">
            <a:spAutoFit/>
          </a:bodyPr>
          <a:lstStyle/>
          <a:p>
            <a:pPr algn="ctr">
              <a:lnSpc>
                <a:spcPts val="8819"/>
              </a:lnSpc>
            </a:pPr>
            <a:r>
              <a:rPr lang="en-US" sz="6300" b="1" spc="630">
                <a:solidFill>
                  <a:srgbClr val="FFFFFF"/>
                </a:solidFill>
                <a:latin typeface="TT Fors Bold"/>
                <a:ea typeface="TT Fors Bold"/>
                <a:cs typeface="TT Fors Bold"/>
                <a:sym typeface="TT Fors Bold"/>
              </a:rPr>
              <a:t>For Your Attention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p:cNvGrpSpPr/>
          <p:nvPr/>
        </p:nvGrpSpPr>
        <p:grpSpPr>
          <a:xfrm>
            <a:off x="18144623" y="8078534"/>
            <a:ext cx="143377" cy="1179766"/>
            <a:chOff x="0" y="0"/>
            <a:chExt cx="46272" cy="380749"/>
          </a:xfrm>
        </p:grpSpPr>
        <p:sp>
          <p:nvSpPr>
            <p:cNvPr id="15" name="Freeform 15"/>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2130544" y="2433129"/>
            <a:ext cx="1123108" cy="4152742"/>
            <a:chOff x="0" y="0"/>
            <a:chExt cx="362464" cy="1340226"/>
          </a:xfrm>
        </p:grpSpPr>
        <p:sp>
          <p:nvSpPr>
            <p:cNvPr id="22" name="Freeform 22"/>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3" name="TextBox 23"/>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4" name="TextBox 24"/>
          <p:cNvSpPr txBox="1"/>
          <p:nvPr/>
        </p:nvSpPr>
        <p:spPr>
          <a:xfrm>
            <a:off x="11715176" y="1399619"/>
            <a:ext cx="3913444" cy="1111101"/>
          </a:xfrm>
          <a:prstGeom prst="rect">
            <a:avLst/>
          </a:prstGeom>
        </p:spPr>
        <p:txBody>
          <a:bodyPr lIns="0" tIns="0" rIns="0" bIns="0" rtlCol="0" anchor="t">
            <a:spAutoFit/>
          </a:bodyPr>
          <a:lstStyle/>
          <a:p>
            <a:pPr algn="l">
              <a:lnSpc>
                <a:spcPts val="9099"/>
              </a:lnSpc>
              <a:spcBef>
                <a:spcPct val="0"/>
              </a:spcBef>
            </a:pPr>
            <a:r>
              <a:rPr lang="en-US" sz="6499" dirty="0">
                <a:solidFill>
                  <a:srgbClr val="FFFFFF"/>
                </a:solidFill>
                <a:latin typeface="Oswald"/>
                <a:ea typeface="Oswald"/>
                <a:cs typeface="Oswald"/>
                <a:sym typeface="Oswald"/>
              </a:rPr>
              <a:t>AGENDA</a:t>
            </a:r>
          </a:p>
        </p:txBody>
      </p:sp>
      <p:sp>
        <p:nvSpPr>
          <p:cNvPr id="25" name="TextBox 25"/>
          <p:cNvSpPr txBox="1"/>
          <p:nvPr/>
        </p:nvSpPr>
        <p:spPr>
          <a:xfrm>
            <a:off x="11685596" y="3194695"/>
            <a:ext cx="5573704" cy="4142801"/>
          </a:xfrm>
          <a:prstGeom prst="rect">
            <a:avLst/>
          </a:prstGeom>
        </p:spPr>
        <p:txBody>
          <a:bodyPr wrap="square" lIns="0" tIns="0" rIns="0" bIns="0" rtlCol="0" anchor="t">
            <a:spAutoFit/>
          </a:bodyPr>
          <a:lstStyle/>
          <a:p>
            <a:pPr marL="571500" indent="-571500">
              <a:buFont typeface="Wingdings" panose="05000000000000000000" pitchFamily="2" charset="2"/>
              <a:buChar char="Ø"/>
            </a:pPr>
            <a:r>
              <a:rPr lang="en-US" sz="3200" dirty="0">
                <a:solidFill>
                  <a:schemeClr val="bg1"/>
                </a:solidFill>
              </a:rPr>
              <a:t>Introduction</a:t>
            </a:r>
          </a:p>
          <a:p>
            <a:pPr marL="571500" indent="-571500">
              <a:buFont typeface="Wingdings" panose="05000000000000000000" pitchFamily="2" charset="2"/>
              <a:buChar char="Ø"/>
            </a:pPr>
            <a:r>
              <a:rPr lang="en-US" sz="3200" dirty="0">
                <a:solidFill>
                  <a:schemeClr val="bg1"/>
                </a:solidFill>
              </a:rPr>
              <a:t>Data </a:t>
            </a:r>
          </a:p>
          <a:p>
            <a:pPr marL="571500" indent="-571500">
              <a:buFont typeface="Wingdings" panose="05000000000000000000" pitchFamily="2" charset="2"/>
              <a:buChar char="Ø"/>
            </a:pPr>
            <a:r>
              <a:rPr lang="en-US" sz="3200" dirty="0">
                <a:solidFill>
                  <a:schemeClr val="bg1"/>
                </a:solidFill>
              </a:rPr>
              <a:t>Modelling</a:t>
            </a:r>
          </a:p>
          <a:p>
            <a:pPr marL="571500" indent="-571500">
              <a:buFont typeface="Wingdings" panose="05000000000000000000" pitchFamily="2" charset="2"/>
              <a:buChar char="Ø"/>
            </a:pPr>
            <a:r>
              <a:rPr lang="en-US" sz="3200" dirty="0">
                <a:solidFill>
                  <a:schemeClr val="bg1"/>
                </a:solidFill>
              </a:rPr>
              <a:t>Deployment</a:t>
            </a:r>
          </a:p>
          <a:p>
            <a:pPr marL="571500" indent="-571500">
              <a:buFont typeface="Wingdings" panose="05000000000000000000" pitchFamily="2" charset="2"/>
              <a:buChar char="Ø"/>
            </a:pPr>
            <a:r>
              <a:rPr lang="en-US" sz="3200" dirty="0">
                <a:solidFill>
                  <a:schemeClr val="bg1"/>
                </a:solidFill>
              </a:rPr>
              <a:t>Model Performance</a:t>
            </a:r>
          </a:p>
          <a:p>
            <a:pPr marL="571500" indent="-571500">
              <a:buFont typeface="Wingdings" panose="05000000000000000000" pitchFamily="2" charset="2"/>
              <a:buChar char="Ø"/>
            </a:pPr>
            <a:r>
              <a:rPr lang="en-US" sz="3200" dirty="0">
                <a:solidFill>
                  <a:schemeClr val="bg1"/>
                </a:solidFill>
              </a:rPr>
              <a:t>Key Insights &amp; Recommendations</a:t>
            </a:r>
          </a:p>
          <a:p>
            <a:pPr marL="571500" indent="-571500">
              <a:buFont typeface="Wingdings" panose="05000000000000000000" pitchFamily="2" charset="2"/>
              <a:buChar char="Ø"/>
            </a:pPr>
            <a:r>
              <a:rPr lang="en-US" sz="3200" dirty="0">
                <a:solidFill>
                  <a:schemeClr val="bg1"/>
                </a:solidFill>
              </a:rPr>
              <a:t>Conclusion</a:t>
            </a:r>
          </a:p>
          <a:p>
            <a:pPr algn="l">
              <a:lnSpc>
                <a:spcPts val="1680"/>
              </a:lnSpc>
              <a:spcBef>
                <a:spcPct val="0"/>
              </a:spcBef>
            </a:pPr>
            <a:endParaRPr lang="en-US" sz="1200" dirty="0">
              <a:solidFill>
                <a:srgbClr val="FFFFFF"/>
              </a:solidFill>
              <a:latin typeface="Open Sans"/>
              <a:ea typeface="Open Sans"/>
              <a:cs typeface="Open Sans"/>
              <a:sym typeface="Open Sans"/>
            </a:endParaRPr>
          </a:p>
        </p:txBody>
      </p:sp>
      <p:pic>
        <p:nvPicPr>
          <p:cNvPr id="10" name="Picture 9" descr="A group of purple pipes&#10;&#10;AI-generated content may be incorrect.">
            <a:extLst>
              <a:ext uri="{FF2B5EF4-FFF2-40B4-BE49-F238E27FC236}">
                <a16:creationId xmlns:a16="http://schemas.microsoft.com/office/drawing/2014/main" id="{32310072-6077-FAEB-87C7-352C21808F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3999" y="2353175"/>
            <a:ext cx="9543595" cy="633853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p:cNvGrpSpPr/>
          <p:nvPr/>
        </p:nvGrpSpPr>
        <p:grpSpPr>
          <a:xfrm>
            <a:off x="18144623" y="8078534"/>
            <a:ext cx="143377" cy="1179766"/>
            <a:chOff x="0" y="0"/>
            <a:chExt cx="46272" cy="380749"/>
          </a:xfrm>
        </p:grpSpPr>
        <p:sp>
          <p:nvSpPr>
            <p:cNvPr id="15" name="Freeform 15"/>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a:off x="15868519" y="3067129"/>
            <a:ext cx="1123108" cy="4152742"/>
            <a:chOff x="0" y="0"/>
            <a:chExt cx="362464" cy="1340226"/>
          </a:xfrm>
        </p:grpSpPr>
        <p:sp>
          <p:nvSpPr>
            <p:cNvPr id="20" name="Freeform 20"/>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p:cNvSpPr txBox="1"/>
          <p:nvPr/>
        </p:nvSpPr>
        <p:spPr>
          <a:xfrm>
            <a:off x="673429" y="1181100"/>
            <a:ext cx="7986275" cy="959109"/>
          </a:xfrm>
          <a:prstGeom prst="rect">
            <a:avLst/>
          </a:prstGeom>
        </p:spPr>
        <p:txBody>
          <a:bodyPr wrap="square" lIns="0" tIns="0" rIns="0" bIns="0" rtlCol="0" anchor="t">
            <a:spAutoFit/>
          </a:bodyPr>
          <a:lstStyle/>
          <a:p>
            <a:pPr algn="l">
              <a:lnSpc>
                <a:spcPts val="8124"/>
              </a:lnSpc>
            </a:pPr>
            <a:r>
              <a:rPr lang="en-US" sz="6000" dirty="0">
                <a:solidFill>
                  <a:srgbClr val="FFFFFF"/>
                </a:solidFill>
                <a:latin typeface="Oswald"/>
                <a:ea typeface="Oswald"/>
                <a:cs typeface="Oswald"/>
                <a:sym typeface="Oswald"/>
              </a:rPr>
              <a:t>BUSINESS UNDERSTANDING</a:t>
            </a:r>
          </a:p>
        </p:txBody>
      </p:sp>
      <p:sp>
        <p:nvSpPr>
          <p:cNvPr id="23" name="TextBox 23"/>
          <p:cNvSpPr txBox="1"/>
          <p:nvPr/>
        </p:nvSpPr>
        <p:spPr>
          <a:xfrm>
            <a:off x="673429" y="2582095"/>
            <a:ext cx="8991600" cy="7528343"/>
          </a:xfrm>
          <a:prstGeom prst="rect">
            <a:avLst/>
          </a:prstGeom>
        </p:spPr>
        <p:txBody>
          <a:bodyPr wrap="square" lIns="0" tIns="0" rIns="0" bIns="0" rtlCol="0" anchor="t">
            <a:spAutoFit/>
          </a:bodyPr>
          <a:lstStyle/>
          <a:p>
            <a:pPr algn="just"/>
            <a:r>
              <a:rPr lang="en-US" sz="2800" dirty="0">
                <a:solidFill>
                  <a:schemeClr val="bg1"/>
                </a:solidFill>
              </a:rPr>
              <a:t>The Nairobi City Water and Sewerage Company (NCWSC) plays a crucial role in ensuring the realization of the constitutional right to clean and safe water under Article 43 (1)(d) of the Constitution of Kenya. Its mandate includes:</a:t>
            </a:r>
          </a:p>
          <a:p>
            <a:pPr algn="just"/>
            <a:endParaRPr lang="en-US" sz="2800" dirty="0">
              <a:solidFill>
                <a:schemeClr val="bg1"/>
              </a:solidFill>
            </a:endParaRPr>
          </a:p>
          <a:p>
            <a:pPr algn="just"/>
            <a:r>
              <a:rPr lang="en-US" sz="2800" dirty="0">
                <a:solidFill>
                  <a:schemeClr val="bg1"/>
                </a:solidFill>
              </a:rPr>
              <a:t> Provision of Water Services Ensuring residents of Nairobi have access to clean, safe, sufficient, and affordable water. Rehabilitating and maintaining water sources to guarantee sustainable supply.</a:t>
            </a:r>
          </a:p>
          <a:p>
            <a:pPr algn="just"/>
            <a:endParaRPr lang="en-US" sz="2800" dirty="0">
              <a:solidFill>
                <a:schemeClr val="bg1"/>
              </a:solidFill>
            </a:endParaRPr>
          </a:p>
          <a:p>
            <a:pPr algn="just"/>
            <a:r>
              <a:rPr lang="en-US" sz="2800" dirty="0">
                <a:solidFill>
                  <a:schemeClr val="bg1"/>
                </a:solidFill>
              </a:rPr>
              <a:t> Sanitation Services Supporting County Government efforts in sanitation management as per the Fourth Schedule of the Constitution. </a:t>
            </a:r>
          </a:p>
          <a:p>
            <a:pPr algn="just"/>
            <a:endParaRPr lang="en-US" sz="2800" dirty="0">
              <a:solidFill>
                <a:schemeClr val="bg1"/>
              </a:solidFill>
            </a:endParaRPr>
          </a:p>
          <a:p>
            <a:pPr algn="just"/>
            <a:r>
              <a:rPr lang="en-US" sz="2800" dirty="0">
                <a:solidFill>
                  <a:schemeClr val="bg1"/>
                </a:solidFill>
              </a:rPr>
              <a:t>Addressing Water Scarcity Implementing measures to deal with water shortages, especially in informal settlements where untreated and unsafe water businesses have emerged. </a:t>
            </a:r>
            <a:endParaRPr lang="en-US" sz="1200" dirty="0">
              <a:solidFill>
                <a:srgbClr val="FFFFFF"/>
              </a:solidFill>
              <a:latin typeface="Open Sans"/>
              <a:ea typeface="Open Sans"/>
              <a:cs typeface="Open Sans"/>
              <a:sym typeface="Open Sans"/>
            </a:endParaRPr>
          </a:p>
          <a:p>
            <a:pPr algn="l">
              <a:lnSpc>
                <a:spcPts val="1680"/>
              </a:lnSpc>
              <a:spcBef>
                <a:spcPct val="0"/>
              </a:spcBef>
            </a:pPr>
            <a:endParaRPr lang="en-US" sz="1200" dirty="0">
              <a:solidFill>
                <a:srgbClr val="FFFFFF"/>
              </a:solidFill>
              <a:latin typeface="Open Sans"/>
              <a:ea typeface="Open Sans"/>
              <a:cs typeface="Open Sans"/>
              <a:sym typeface="Open Sans"/>
            </a:endParaRPr>
          </a:p>
        </p:txBody>
      </p:sp>
      <p:pic>
        <p:nvPicPr>
          <p:cNvPr id="12" name="Picture 11">
            <a:extLst>
              <a:ext uri="{FF2B5EF4-FFF2-40B4-BE49-F238E27FC236}">
                <a16:creationId xmlns:a16="http://schemas.microsoft.com/office/drawing/2014/main" id="{392177F6-BAE3-A224-A33E-705FE48137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7166" y="1993760"/>
            <a:ext cx="7139997" cy="582174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949EDCF2-CB61-CBA7-27BE-5D2AFC457FB7}"/>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73A79541-F7B1-DF06-F5E9-557E29F76A76}"/>
              </a:ext>
            </a:extLst>
          </p:cNvPr>
          <p:cNvGrpSpPr/>
          <p:nvPr/>
        </p:nvGrpSpPr>
        <p:grpSpPr>
          <a:xfrm>
            <a:off x="17293116" y="565634"/>
            <a:ext cx="397367" cy="28996"/>
            <a:chOff x="0" y="0"/>
            <a:chExt cx="128243" cy="9358"/>
          </a:xfrm>
        </p:grpSpPr>
        <p:sp>
          <p:nvSpPr>
            <p:cNvPr id="3" name="Freeform 3">
              <a:extLst>
                <a:ext uri="{FF2B5EF4-FFF2-40B4-BE49-F238E27FC236}">
                  <a16:creationId xmlns:a16="http://schemas.microsoft.com/office/drawing/2014/main" id="{EBA988BC-E4F1-8AF8-EEC7-898387BBE1A3}"/>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EE38EA7F-9725-E61E-5539-5BC7791C14E1}"/>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0C6CB972-516E-7638-D8E7-0B1E526B9BB3}"/>
              </a:ext>
            </a:extLst>
          </p:cNvPr>
          <p:cNvGrpSpPr/>
          <p:nvPr/>
        </p:nvGrpSpPr>
        <p:grpSpPr>
          <a:xfrm>
            <a:off x="17293116" y="657737"/>
            <a:ext cx="397367" cy="28996"/>
            <a:chOff x="0" y="0"/>
            <a:chExt cx="128243" cy="9358"/>
          </a:xfrm>
        </p:grpSpPr>
        <p:sp>
          <p:nvSpPr>
            <p:cNvPr id="6" name="Freeform 6">
              <a:extLst>
                <a:ext uri="{FF2B5EF4-FFF2-40B4-BE49-F238E27FC236}">
                  <a16:creationId xmlns:a16="http://schemas.microsoft.com/office/drawing/2014/main" id="{06B4121D-75FF-18CD-329B-972E05BE1E23}"/>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a:extLst>
                <a:ext uri="{FF2B5EF4-FFF2-40B4-BE49-F238E27FC236}">
                  <a16:creationId xmlns:a16="http://schemas.microsoft.com/office/drawing/2014/main" id="{5B2D19C5-4CF0-64E4-D8BA-DB6D5C1090A8}"/>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a:extLst>
              <a:ext uri="{FF2B5EF4-FFF2-40B4-BE49-F238E27FC236}">
                <a16:creationId xmlns:a16="http://schemas.microsoft.com/office/drawing/2014/main" id="{D550C72E-676D-F382-50E2-07676D11D7F4}"/>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13CD50F3-3B72-3998-C639-A3CC528FAB17}"/>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85B64148-6825-B166-F36B-E40B0D7AE7F1}"/>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89BA7DB8-B795-116D-E92D-D53722F986A5}"/>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C4022EA8-DF22-CB8F-1C34-7EBF09B78D03}"/>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BBAC6F4E-197B-4C6A-1C68-C10DF4C8341B}"/>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AA5788A2-67A7-7F68-43A3-778F03D61E13}"/>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D0CA357D-FFFE-A826-5B24-24C607D01B02}"/>
              </a:ext>
            </a:extLst>
          </p:cNvPr>
          <p:cNvSpPr txBox="1"/>
          <p:nvPr/>
        </p:nvSpPr>
        <p:spPr>
          <a:xfrm>
            <a:off x="673429" y="1181100"/>
            <a:ext cx="7986275" cy="1997855"/>
          </a:xfrm>
          <a:prstGeom prst="rect">
            <a:avLst/>
          </a:prstGeom>
        </p:spPr>
        <p:txBody>
          <a:bodyPr wrap="square" lIns="0" tIns="0" rIns="0" bIns="0" rtlCol="0" anchor="t">
            <a:spAutoFit/>
          </a:bodyPr>
          <a:lstStyle/>
          <a:p>
            <a:pPr>
              <a:lnSpc>
                <a:spcPts val="8124"/>
              </a:lnSpc>
            </a:pPr>
            <a:r>
              <a:rPr lang="en-US" sz="6000" b="1" dirty="0">
                <a:solidFill>
                  <a:schemeClr val="bg1"/>
                </a:solidFill>
              </a:rPr>
              <a:t>STAKEHOLDERS</a:t>
            </a:r>
            <a:endParaRPr lang="en-US" sz="6000" dirty="0">
              <a:solidFill>
                <a:schemeClr val="bg1"/>
              </a:solidFill>
            </a:endParaRPr>
          </a:p>
          <a:p>
            <a:pPr algn="l">
              <a:lnSpc>
                <a:spcPts val="8124"/>
              </a:lnSpc>
            </a:pPr>
            <a:endParaRPr lang="en-US" sz="6000" dirty="0">
              <a:solidFill>
                <a:srgbClr val="FFFFFF"/>
              </a:solidFill>
              <a:latin typeface="Oswald"/>
              <a:ea typeface="Oswald"/>
              <a:cs typeface="Oswald"/>
              <a:sym typeface="Oswald"/>
            </a:endParaRPr>
          </a:p>
        </p:txBody>
      </p:sp>
      <p:sp>
        <p:nvSpPr>
          <p:cNvPr id="23" name="TextBox 23">
            <a:extLst>
              <a:ext uri="{FF2B5EF4-FFF2-40B4-BE49-F238E27FC236}">
                <a16:creationId xmlns:a16="http://schemas.microsoft.com/office/drawing/2014/main" id="{505B8837-36A5-281A-CC5F-1A2DBDA7EBAA}"/>
              </a:ext>
            </a:extLst>
          </p:cNvPr>
          <p:cNvSpPr txBox="1"/>
          <p:nvPr/>
        </p:nvSpPr>
        <p:spPr>
          <a:xfrm>
            <a:off x="673428" y="2582095"/>
            <a:ext cx="14947571" cy="7097456"/>
          </a:xfrm>
          <a:prstGeom prst="rect">
            <a:avLst/>
          </a:prstGeom>
        </p:spPr>
        <p:txBody>
          <a:bodyPr wrap="square" lIns="0" tIns="0" rIns="0" bIns="0" rtlCol="0" anchor="t">
            <a:spAutoFit/>
          </a:bodyPr>
          <a:lstStyle/>
          <a:p>
            <a:r>
              <a:rPr lang="en-US" sz="2800" dirty="0">
                <a:solidFill>
                  <a:schemeClr val="bg1"/>
                </a:solidFill>
              </a:rPr>
              <a:t>Some of the major stakeholders include;</a:t>
            </a:r>
          </a:p>
          <a:p>
            <a:r>
              <a:rPr lang="en-US" sz="2800" dirty="0">
                <a:solidFill>
                  <a:schemeClr val="bg1"/>
                </a:solidFill>
              </a:rPr>
              <a:t>NCWSC Management &amp; Operations Teams – oversee production, distribution, and billing; directly responsible for reducing non-revenue water.</a:t>
            </a:r>
          </a:p>
          <a:p>
            <a:endParaRPr lang="en-US" sz="2800" dirty="0">
              <a:solidFill>
                <a:schemeClr val="bg1"/>
              </a:solidFill>
            </a:endParaRPr>
          </a:p>
          <a:p>
            <a:r>
              <a:rPr lang="en-US" sz="2800" dirty="0">
                <a:solidFill>
                  <a:schemeClr val="bg1"/>
                </a:solidFill>
              </a:rPr>
              <a:t>Policy Makers &amp; Regulators (e.g., WASREB, Ministry of Water &amp; Sanitation) – set compliance standards, monitor performance, and allocate resources.</a:t>
            </a:r>
          </a:p>
          <a:p>
            <a:endParaRPr lang="en-US" sz="2800" dirty="0">
              <a:solidFill>
                <a:schemeClr val="bg1"/>
              </a:solidFill>
            </a:endParaRPr>
          </a:p>
          <a:p>
            <a:r>
              <a:rPr lang="en-US" sz="2800" dirty="0">
                <a:solidFill>
                  <a:schemeClr val="bg1"/>
                </a:solidFill>
              </a:rPr>
              <a:t>Nairobi City Planners &amp; County Government – align water management with urban development plans.</a:t>
            </a:r>
          </a:p>
          <a:p>
            <a:endParaRPr lang="en-US" sz="2800" dirty="0">
              <a:solidFill>
                <a:schemeClr val="bg1"/>
              </a:solidFill>
            </a:endParaRPr>
          </a:p>
          <a:p>
            <a:r>
              <a:rPr lang="en-US" sz="2800" dirty="0">
                <a:solidFill>
                  <a:schemeClr val="bg1"/>
                </a:solidFill>
              </a:rPr>
              <a:t>Customers – end-users who rely on the water supply and are directly affected by service reliability, pricing, and billing accuracy.</a:t>
            </a:r>
          </a:p>
          <a:p>
            <a:endParaRPr lang="en-US" sz="2800" dirty="0">
              <a:solidFill>
                <a:schemeClr val="bg1"/>
              </a:solidFill>
            </a:endParaRPr>
          </a:p>
          <a:p>
            <a:r>
              <a:rPr lang="en-US" sz="2800" dirty="0">
                <a:solidFill>
                  <a:schemeClr val="bg1"/>
                </a:solidFill>
              </a:rPr>
              <a:t>Technical Partners/Vendors – providers of smart metering technology and IoT solutions.</a:t>
            </a:r>
          </a:p>
          <a:p>
            <a:endParaRPr lang="en-US" sz="2800" dirty="0">
              <a:solidFill>
                <a:schemeClr val="bg1"/>
              </a:solidFill>
            </a:endParaRPr>
          </a:p>
          <a:p>
            <a:r>
              <a:rPr lang="en-US" sz="2800" dirty="0">
                <a:solidFill>
                  <a:schemeClr val="bg1"/>
                </a:solidFill>
              </a:rPr>
              <a:t>Donors/Investors (if applicable) – external organizations funding or supporting water infrastructure projects.</a:t>
            </a:r>
          </a:p>
          <a:p>
            <a:pPr algn="l">
              <a:lnSpc>
                <a:spcPts val="1680"/>
              </a:lnSpc>
              <a:spcBef>
                <a:spcPct val="0"/>
              </a:spcBef>
            </a:pPr>
            <a:endParaRPr lang="en-US" sz="1200" dirty="0">
              <a:solidFill>
                <a:srgbClr val="FFFFFF"/>
              </a:solidFill>
              <a:latin typeface="Open Sans"/>
              <a:ea typeface="Open Sans"/>
              <a:cs typeface="Open Sans"/>
              <a:sym typeface="Open Sans"/>
            </a:endParaRPr>
          </a:p>
        </p:txBody>
      </p:sp>
    </p:spTree>
    <p:extLst>
      <p:ext uri="{BB962C8B-B14F-4D97-AF65-F5344CB8AC3E}">
        <p14:creationId xmlns:p14="http://schemas.microsoft.com/office/powerpoint/2010/main" val="3191816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5AD051A4-AA66-3B8A-7EE1-4157C2B2280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7CEF62C-1BA6-BA26-A514-3A9671666745}"/>
              </a:ext>
            </a:extLst>
          </p:cNvPr>
          <p:cNvGrpSpPr/>
          <p:nvPr/>
        </p:nvGrpSpPr>
        <p:grpSpPr>
          <a:xfrm>
            <a:off x="17293116" y="565634"/>
            <a:ext cx="397367" cy="28996"/>
            <a:chOff x="0" y="0"/>
            <a:chExt cx="128243" cy="9358"/>
          </a:xfrm>
        </p:grpSpPr>
        <p:sp>
          <p:nvSpPr>
            <p:cNvPr id="3" name="Freeform 3">
              <a:extLst>
                <a:ext uri="{FF2B5EF4-FFF2-40B4-BE49-F238E27FC236}">
                  <a16:creationId xmlns:a16="http://schemas.microsoft.com/office/drawing/2014/main" id="{CA3C5A1A-CFB5-4794-4236-D55A4EA02F0C}"/>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F551391B-D79D-7FCA-581F-C513666CE659}"/>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352DE68C-4148-ED96-7003-008FE87001B4}"/>
              </a:ext>
            </a:extLst>
          </p:cNvPr>
          <p:cNvGrpSpPr/>
          <p:nvPr/>
        </p:nvGrpSpPr>
        <p:grpSpPr>
          <a:xfrm>
            <a:off x="17293116" y="657737"/>
            <a:ext cx="397367" cy="28996"/>
            <a:chOff x="0" y="0"/>
            <a:chExt cx="128243" cy="9358"/>
          </a:xfrm>
        </p:grpSpPr>
        <p:sp>
          <p:nvSpPr>
            <p:cNvPr id="6" name="Freeform 6">
              <a:extLst>
                <a:ext uri="{FF2B5EF4-FFF2-40B4-BE49-F238E27FC236}">
                  <a16:creationId xmlns:a16="http://schemas.microsoft.com/office/drawing/2014/main" id="{D7B8DF4C-3E0E-0045-AA0E-32135A53EAD8}"/>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a:extLst>
                <a:ext uri="{FF2B5EF4-FFF2-40B4-BE49-F238E27FC236}">
                  <a16:creationId xmlns:a16="http://schemas.microsoft.com/office/drawing/2014/main" id="{097C6E16-2592-D5EE-7590-DA494CB41C56}"/>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a:extLst>
              <a:ext uri="{FF2B5EF4-FFF2-40B4-BE49-F238E27FC236}">
                <a16:creationId xmlns:a16="http://schemas.microsoft.com/office/drawing/2014/main" id="{405CE26F-376C-3691-0910-DD298386FA67}"/>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BFBB8724-6DF1-6702-3E09-0936EFF59D66}"/>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7235BAB9-366E-1CDB-529E-937DC09F4775}"/>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AD37A3FE-1F2E-77F2-1270-3309B9A9078E}"/>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140BDE4A-5C0A-F13A-6006-BADC55FF6529}"/>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8A40E85A-EA96-3E47-B121-66A90783B402}"/>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5E3ED8A3-F233-AD81-D2F0-BC5B116A8E11}"/>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9DDEB7DD-75E2-D0B6-36EA-24258FFBE9FA}"/>
              </a:ext>
            </a:extLst>
          </p:cNvPr>
          <p:cNvSpPr txBox="1"/>
          <p:nvPr/>
        </p:nvSpPr>
        <p:spPr>
          <a:xfrm>
            <a:off x="673429" y="1181100"/>
            <a:ext cx="7986275" cy="959109"/>
          </a:xfrm>
          <a:prstGeom prst="rect">
            <a:avLst/>
          </a:prstGeom>
        </p:spPr>
        <p:txBody>
          <a:bodyPr wrap="square" lIns="0" tIns="0" rIns="0" bIns="0" rtlCol="0" anchor="t">
            <a:spAutoFit/>
          </a:bodyPr>
          <a:lstStyle/>
          <a:p>
            <a:pPr algn="l">
              <a:lnSpc>
                <a:spcPts val="8124"/>
              </a:lnSpc>
            </a:pPr>
            <a:r>
              <a:rPr lang="en-US" sz="6000" dirty="0">
                <a:solidFill>
                  <a:srgbClr val="FFFFFF"/>
                </a:solidFill>
                <a:latin typeface="Oswald"/>
                <a:ea typeface="Oswald"/>
                <a:cs typeface="Oswald"/>
                <a:sym typeface="Oswald"/>
              </a:rPr>
              <a:t>BUSINESS PROBLEM</a:t>
            </a:r>
          </a:p>
        </p:txBody>
      </p:sp>
      <p:pic>
        <p:nvPicPr>
          <p:cNvPr id="12" name="Picture 11">
            <a:extLst>
              <a:ext uri="{FF2B5EF4-FFF2-40B4-BE49-F238E27FC236}">
                <a16:creationId xmlns:a16="http://schemas.microsoft.com/office/drawing/2014/main" id="{5C23F68C-6052-8C4F-BD4F-78C13C5ED7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2302" y="2400300"/>
            <a:ext cx="4543926" cy="3221184"/>
          </a:xfrm>
          <a:prstGeom prst="rect">
            <a:avLst/>
          </a:prstGeom>
        </p:spPr>
      </p:pic>
      <p:pic>
        <p:nvPicPr>
          <p:cNvPr id="17" name="Picture 16">
            <a:extLst>
              <a:ext uri="{FF2B5EF4-FFF2-40B4-BE49-F238E27FC236}">
                <a16:creationId xmlns:a16="http://schemas.microsoft.com/office/drawing/2014/main" id="{C88A0FEA-3EFD-56C0-0E43-CD3F4426F1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62297" y="2400301"/>
            <a:ext cx="4840577" cy="3221184"/>
          </a:xfrm>
          <a:prstGeom prst="rect">
            <a:avLst/>
          </a:prstGeom>
        </p:spPr>
      </p:pic>
      <p:pic>
        <p:nvPicPr>
          <p:cNvPr id="24" name="Picture 23">
            <a:extLst>
              <a:ext uri="{FF2B5EF4-FFF2-40B4-BE49-F238E27FC236}">
                <a16:creationId xmlns:a16="http://schemas.microsoft.com/office/drawing/2014/main" id="{62862100-C5BB-C38F-717A-4F5DC2B7688E}"/>
              </a:ext>
            </a:extLst>
          </p:cNvPr>
          <p:cNvPicPr>
            <a:picLocks noChangeAspect="1"/>
          </p:cNvPicPr>
          <p:nvPr/>
        </p:nvPicPr>
        <p:blipFill>
          <a:blip r:embed="rId6">
            <a:extLst>
              <a:ext uri="{28A0092B-C50C-407E-A947-70E740481C1C}">
                <a14:useLocalDpi xmlns:a14="http://schemas.microsoft.com/office/drawing/2010/main" val="0"/>
              </a:ext>
            </a:extLst>
          </a:blip>
          <a:srcRect t="11381" r="1841"/>
          <a:stretch>
            <a:fillRect/>
          </a:stretch>
        </p:blipFill>
        <p:spPr>
          <a:xfrm>
            <a:off x="12790066" y="1181100"/>
            <a:ext cx="4208488" cy="8443315"/>
          </a:xfrm>
          <a:prstGeom prst="rect">
            <a:avLst/>
          </a:prstGeom>
        </p:spPr>
      </p:pic>
      <p:pic>
        <p:nvPicPr>
          <p:cNvPr id="26" name="Picture 25">
            <a:extLst>
              <a:ext uri="{FF2B5EF4-FFF2-40B4-BE49-F238E27FC236}">
                <a16:creationId xmlns:a16="http://schemas.microsoft.com/office/drawing/2014/main" id="{C536BF9B-9D82-FA17-1751-24BD698B623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90483" y="6373955"/>
            <a:ext cx="4779872" cy="3221184"/>
          </a:xfrm>
          <a:prstGeom prst="rect">
            <a:avLst/>
          </a:prstGeom>
        </p:spPr>
      </p:pic>
      <p:pic>
        <p:nvPicPr>
          <p:cNvPr id="28" name="Picture 27">
            <a:extLst>
              <a:ext uri="{FF2B5EF4-FFF2-40B4-BE49-F238E27FC236}">
                <a16:creationId xmlns:a16="http://schemas.microsoft.com/office/drawing/2014/main" id="{889F8B2F-6901-1196-1016-7D33CF4255D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638925" y="6306358"/>
            <a:ext cx="4296236" cy="3288782"/>
          </a:xfrm>
          <a:prstGeom prst="rect">
            <a:avLst/>
          </a:prstGeom>
        </p:spPr>
      </p:pic>
    </p:spTree>
    <p:extLst>
      <p:ext uri="{BB962C8B-B14F-4D97-AF65-F5344CB8AC3E}">
        <p14:creationId xmlns:p14="http://schemas.microsoft.com/office/powerpoint/2010/main" val="2060580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55215ED1-29E9-ADBA-2188-90280C66ADE1}"/>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C1FF1BB-9DCB-7508-B2C9-839BDFDAE4C1}"/>
              </a:ext>
            </a:extLst>
          </p:cNvPr>
          <p:cNvGrpSpPr/>
          <p:nvPr/>
        </p:nvGrpSpPr>
        <p:grpSpPr>
          <a:xfrm>
            <a:off x="17293116" y="565634"/>
            <a:ext cx="397367" cy="28996"/>
            <a:chOff x="0" y="0"/>
            <a:chExt cx="128243" cy="9358"/>
          </a:xfrm>
        </p:grpSpPr>
        <p:sp>
          <p:nvSpPr>
            <p:cNvPr id="3" name="Freeform 3">
              <a:extLst>
                <a:ext uri="{FF2B5EF4-FFF2-40B4-BE49-F238E27FC236}">
                  <a16:creationId xmlns:a16="http://schemas.microsoft.com/office/drawing/2014/main" id="{9AB0C3E7-8808-F253-8767-49C67D3159C4}"/>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EB1797AD-FDC9-2468-52A3-E12EABE3D56C}"/>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CFCD09E1-22A7-7E13-4C78-D35C94F0A556}"/>
              </a:ext>
            </a:extLst>
          </p:cNvPr>
          <p:cNvGrpSpPr/>
          <p:nvPr/>
        </p:nvGrpSpPr>
        <p:grpSpPr>
          <a:xfrm>
            <a:off x="17293116" y="657737"/>
            <a:ext cx="397367" cy="28996"/>
            <a:chOff x="0" y="0"/>
            <a:chExt cx="128243" cy="9358"/>
          </a:xfrm>
        </p:grpSpPr>
        <p:sp>
          <p:nvSpPr>
            <p:cNvPr id="6" name="Freeform 6">
              <a:extLst>
                <a:ext uri="{FF2B5EF4-FFF2-40B4-BE49-F238E27FC236}">
                  <a16:creationId xmlns:a16="http://schemas.microsoft.com/office/drawing/2014/main" id="{41C3CDF4-F25D-9F17-EF19-BA49E687F6B5}"/>
                </a:ext>
              </a:extLst>
            </p:cNvPr>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7" name="TextBox 7">
              <a:extLst>
                <a:ext uri="{FF2B5EF4-FFF2-40B4-BE49-F238E27FC236}">
                  <a16:creationId xmlns:a16="http://schemas.microsoft.com/office/drawing/2014/main" id="{DEC7913F-CAA6-E730-9CE7-0E32F40F0FDF}"/>
                </a:ext>
              </a:extLst>
            </p:cNvPr>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a:extLst>
              <a:ext uri="{FF2B5EF4-FFF2-40B4-BE49-F238E27FC236}">
                <a16:creationId xmlns:a16="http://schemas.microsoft.com/office/drawing/2014/main" id="{C38CD4F6-7401-E6D1-EED1-67155EA8E73F}"/>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903A58E3-A8C1-F0B7-FAAA-E1124FD8E851}"/>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F59F5EDF-2C69-56F7-B8C4-62493E7E0A13}"/>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468C8750-F259-F86E-41CA-207917E628D2}"/>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027F32FD-34CB-EB88-A14A-726ABAAEAD4C}"/>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EE27D067-B9F5-101A-44A4-67B5D6117600}"/>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31F889A7-C13E-AA11-4CF3-104523D0B83E}"/>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B5F1866E-30FC-0014-C0B4-330E95E51BE8}"/>
              </a:ext>
            </a:extLst>
          </p:cNvPr>
          <p:cNvSpPr txBox="1"/>
          <p:nvPr/>
        </p:nvSpPr>
        <p:spPr>
          <a:xfrm>
            <a:off x="673429" y="1181100"/>
            <a:ext cx="7986275" cy="959109"/>
          </a:xfrm>
          <a:prstGeom prst="rect">
            <a:avLst/>
          </a:prstGeom>
        </p:spPr>
        <p:txBody>
          <a:bodyPr wrap="square" lIns="0" tIns="0" rIns="0" bIns="0" rtlCol="0" anchor="t">
            <a:spAutoFit/>
          </a:bodyPr>
          <a:lstStyle/>
          <a:p>
            <a:pPr algn="l">
              <a:lnSpc>
                <a:spcPts val="8124"/>
              </a:lnSpc>
            </a:pPr>
            <a:r>
              <a:rPr lang="en-US" sz="6000" dirty="0">
                <a:solidFill>
                  <a:srgbClr val="FFFFFF"/>
                </a:solidFill>
                <a:latin typeface="Oswald"/>
                <a:ea typeface="Oswald"/>
                <a:cs typeface="Oswald"/>
                <a:sym typeface="Oswald"/>
              </a:rPr>
              <a:t>PROPOSED SOLUTION</a:t>
            </a:r>
          </a:p>
        </p:txBody>
      </p:sp>
      <p:sp>
        <p:nvSpPr>
          <p:cNvPr id="23" name="TextBox 23">
            <a:extLst>
              <a:ext uri="{FF2B5EF4-FFF2-40B4-BE49-F238E27FC236}">
                <a16:creationId xmlns:a16="http://schemas.microsoft.com/office/drawing/2014/main" id="{4D25F90A-423C-B379-C028-4FD64F362EA0}"/>
              </a:ext>
            </a:extLst>
          </p:cNvPr>
          <p:cNvSpPr txBox="1"/>
          <p:nvPr/>
        </p:nvSpPr>
        <p:spPr>
          <a:xfrm>
            <a:off x="304800" y="2582095"/>
            <a:ext cx="9698795" cy="6458819"/>
          </a:xfrm>
          <a:prstGeom prst="rect">
            <a:avLst/>
          </a:prstGeom>
        </p:spPr>
        <p:txBody>
          <a:bodyPr wrap="square" lIns="0" tIns="0" rIns="0" bIns="0" rtlCol="0" anchor="t">
            <a:spAutoFit/>
          </a:bodyPr>
          <a:lstStyle/>
          <a:p>
            <a:pPr algn="just"/>
            <a:r>
              <a:rPr lang="en-US" sz="2800" dirty="0">
                <a:solidFill>
                  <a:schemeClr val="bg1"/>
                </a:solidFill>
              </a:rPr>
              <a:t>To address this, NCWSC is investing in smart metering technology one among the interventions geared towards reduction of NRW. Smart meters offer accurate, real-time consumption data, helping detect leakages, curb illegal connections, and improve billing accuracy. A KES 300 million budget has been allocated for 2,000 smart meters in priority zones, with the expectation of significantly reducing losses and improving efficiency.</a:t>
            </a:r>
          </a:p>
          <a:p>
            <a:pPr algn="just"/>
            <a:endParaRPr lang="en-US" sz="2800" b="1" u="sng" dirty="0">
              <a:solidFill>
                <a:schemeClr val="bg1"/>
              </a:solidFill>
            </a:endParaRPr>
          </a:p>
          <a:p>
            <a:pPr algn="just"/>
            <a:r>
              <a:rPr lang="en-US" sz="2800" b="1" u="sng" dirty="0">
                <a:solidFill>
                  <a:schemeClr val="bg1"/>
                </a:solidFill>
              </a:rPr>
              <a:t>CHALLENGE</a:t>
            </a:r>
          </a:p>
          <a:p>
            <a:pPr algn="just"/>
            <a:r>
              <a:rPr lang="en-US" sz="2800" dirty="0">
                <a:solidFill>
                  <a:schemeClr val="bg1"/>
                </a:solidFill>
              </a:rPr>
              <a:t>How NCWSC can strategically identify the zones and customer segments with the greatest water losses, and prioritize smart meter investments in a way that maximizes return on investment while sustainably reducing non-revenue water?</a:t>
            </a:r>
          </a:p>
          <a:p>
            <a:pPr algn="l">
              <a:lnSpc>
                <a:spcPts val="1680"/>
              </a:lnSpc>
              <a:spcBef>
                <a:spcPct val="0"/>
              </a:spcBef>
            </a:pPr>
            <a:endParaRPr lang="en-US" sz="1200" dirty="0">
              <a:solidFill>
                <a:srgbClr val="FFFFFF"/>
              </a:solidFill>
              <a:latin typeface="Open Sans"/>
              <a:ea typeface="Open Sans"/>
              <a:cs typeface="Open Sans"/>
              <a:sym typeface="Open Sans"/>
            </a:endParaRPr>
          </a:p>
          <a:p>
            <a:pPr algn="l">
              <a:lnSpc>
                <a:spcPts val="1680"/>
              </a:lnSpc>
              <a:spcBef>
                <a:spcPct val="0"/>
              </a:spcBef>
            </a:pPr>
            <a:endParaRPr lang="en-US" sz="1200" dirty="0">
              <a:solidFill>
                <a:srgbClr val="FFFFFF"/>
              </a:solidFill>
              <a:latin typeface="Open Sans"/>
              <a:ea typeface="Open Sans"/>
              <a:cs typeface="Open Sans"/>
              <a:sym typeface="Open Sans"/>
            </a:endParaRPr>
          </a:p>
          <a:p>
            <a:pPr algn="l">
              <a:lnSpc>
                <a:spcPts val="1680"/>
              </a:lnSpc>
              <a:spcBef>
                <a:spcPct val="0"/>
              </a:spcBef>
            </a:pPr>
            <a:endParaRPr lang="en-US" sz="1200" dirty="0">
              <a:solidFill>
                <a:srgbClr val="FFFFFF"/>
              </a:solidFill>
              <a:latin typeface="Open Sans"/>
              <a:ea typeface="Open Sans"/>
              <a:cs typeface="Open Sans"/>
              <a:sym typeface="Open Sans"/>
            </a:endParaRPr>
          </a:p>
          <a:p>
            <a:pPr algn="l">
              <a:lnSpc>
                <a:spcPts val="1680"/>
              </a:lnSpc>
              <a:spcBef>
                <a:spcPct val="0"/>
              </a:spcBef>
            </a:pPr>
            <a:endParaRPr lang="en-US" sz="1200" dirty="0">
              <a:solidFill>
                <a:srgbClr val="FFFFFF"/>
              </a:solidFill>
              <a:latin typeface="Open Sans"/>
              <a:ea typeface="Open Sans"/>
              <a:cs typeface="Open Sans"/>
              <a:sym typeface="Open Sans"/>
            </a:endParaRPr>
          </a:p>
        </p:txBody>
      </p:sp>
      <p:pic>
        <p:nvPicPr>
          <p:cNvPr id="10" name="Picture 9">
            <a:extLst>
              <a:ext uri="{FF2B5EF4-FFF2-40B4-BE49-F238E27FC236}">
                <a16:creationId xmlns:a16="http://schemas.microsoft.com/office/drawing/2014/main" id="{330A677B-E7D0-EC08-1BAD-00149067DF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3582" y="2532582"/>
            <a:ext cx="7669618" cy="5103782"/>
          </a:xfrm>
          <a:prstGeom prst="rect">
            <a:avLst/>
          </a:prstGeom>
        </p:spPr>
      </p:pic>
    </p:spTree>
    <p:extLst>
      <p:ext uri="{BB962C8B-B14F-4D97-AF65-F5344CB8AC3E}">
        <p14:creationId xmlns:p14="http://schemas.microsoft.com/office/powerpoint/2010/main" val="961379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AC26A476-68D8-443A-180B-A8B86095C371}"/>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ED6125F2-443A-4FEF-32D5-16B633C26EB1}"/>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E458BAA4-5F21-AE9F-D51A-27181B3DF297}"/>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9BB4C19A-8C0C-DD50-2ECF-980F23567DC2}"/>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112D9C25-7EEC-78E3-06DE-AC4D278D25F7}"/>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EBC02B16-55DB-0A5D-E00D-EACA60D2093A}"/>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B476106F-5C1F-6671-564C-A895BD82666C}"/>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87B32EE3-820B-CAD2-C65B-9BB14D460C2F}"/>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A1B74C7C-F7D0-F436-F5A5-4677CBFE4A76}"/>
              </a:ext>
            </a:extLst>
          </p:cNvPr>
          <p:cNvSpPr txBox="1"/>
          <p:nvPr/>
        </p:nvSpPr>
        <p:spPr>
          <a:xfrm>
            <a:off x="1885636" y="1104900"/>
            <a:ext cx="5670202" cy="974049"/>
          </a:xfrm>
          <a:prstGeom prst="rect">
            <a:avLst/>
          </a:prstGeom>
        </p:spPr>
        <p:txBody>
          <a:bodyPr lIns="0" tIns="0" rIns="0" bIns="0" rtlCol="0" anchor="t">
            <a:spAutoFit/>
          </a:bodyPr>
          <a:lstStyle/>
          <a:p>
            <a:pPr algn="l">
              <a:lnSpc>
                <a:spcPts val="8124"/>
              </a:lnSpc>
            </a:pPr>
            <a:r>
              <a:rPr lang="en-US" sz="6499" dirty="0">
                <a:solidFill>
                  <a:srgbClr val="FFFFFF"/>
                </a:solidFill>
                <a:latin typeface="Oswald"/>
                <a:ea typeface="Oswald"/>
                <a:cs typeface="Oswald"/>
                <a:sym typeface="Oswald"/>
              </a:rPr>
              <a:t>OBJECTIVE</a:t>
            </a:r>
          </a:p>
        </p:txBody>
      </p:sp>
      <p:sp>
        <p:nvSpPr>
          <p:cNvPr id="23" name="TextBox 23">
            <a:extLst>
              <a:ext uri="{FF2B5EF4-FFF2-40B4-BE49-F238E27FC236}">
                <a16:creationId xmlns:a16="http://schemas.microsoft.com/office/drawing/2014/main" id="{0B46F5DA-2734-9CB8-9648-5A597D4CB41C}"/>
              </a:ext>
            </a:extLst>
          </p:cNvPr>
          <p:cNvSpPr txBox="1"/>
          <p:nvPr/>
        </p:nvSpPr>
        <p:spPr>
          <a:xfrm>
            <a:off x="426091" y="2476500"/>
            <a:ext cx="9098909" cy="3650358"/>
          </a:xfrm>
          <a:prstGeom prst="rect">
            <a:avLst/>
          </a:prstGeom>
        </p:spPr>
        <p:txBody>
          <a:bodyPr wrap="square" lIns="0" tIns="0" rIns="0" bIns="0" rtlCol="0" anchor="t">
            <a:spAutoFit/>
          </a:bodyPr>
          <a:lstStyle/>
          <a:p>
            <a:pPr algn="just"/>
            <a:r>
              <a:rPr lang="en-US" sz="2800" dirty="0">
                <a:solidFill>
                  <a:schemeClr val="bg1"/>
                </a:solidFill>
              </a:rPr>
              <a:t>The main goal of this project is to study the gap between the water produced and the water billed by the Nairobi City Water and Sewerage Company (NCWSC). By focusing on areas with the highest losses and exploring the potential of smart meters, the project aims to propose practical ways to reduce non-revenue water (NRW), enhance efficiency, and make the company more financially sustainable.</a:t>
            </a:r>
          </a:p>
          <a:p>
            <a:pPr marL="514350" indent="-514350">
              <a:buFont typeface="+mj-lt"/>
              <a:buAutoNum type="arabicParenR"/>
            </a:pPr>
            <a:endParaRPr lang="en-US" sz="2800" dirty="0">
              <a:solidFill>
                <a:schemeClr val="bg1"/>
              </a:solidFill>
            </a:endParaRPr>
          </a:p>
          <a:p>
            <a:pPr marL="228600" indent="-228600">
              <a:lnSpc>
                <a:spcPts val="1680"/>
              </a:lnSpc>
              <a:spcBef>
                <a:spcPct val="0"/>
              </a:spcBef>
              <a:buFont typeface="+mj-lt"/>
              <a:buAutoNum type="arabicParenR"/>
            </a:pPr>
            <a:endParaRPr lang="en-US" sz="1200" dirty="0">
              <a:solidFill>
                <a:schemeClr val="bg1"/>
              </a:solidFill>
              <a:latin typeface="Open Sans"/>
              <a:ea typeface="Open Sans"/>
              <a:cs typeface="Open Sans"/>
              <a:sym typeface="Open Sans"/>
            </a:endParaRPr>
          </a:p>
        </p:txBody>
      </p:sp>
      <p:pic>
        <p:nvPicPr>
          <p:cNvPr id="1026" name="Picture 2">
            <a:extLst>
              <a:ext uri="{FF2B5EF4-FFF2-40B4-BE49-F238E27FC236}">
                <a16:creationId xmlns:a16="http://schemas.microsoft.com/office/drawing/2014/main" id="{D531CD46-AD0B-FDB3-5C04-5839672A63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57948" y="2170341"/>
            <a:ext cx="7686675" cy="5124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312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5A0E71">
                <a:alpha val="100000"/>
              </a:srgbClr>
            </a:gs>
            <a:gs pos="100000">
              <a:srgbClr val="03024A">
                <a:alpha val="100000"/>
              </a:srgbClr>
            </a:gs>
          </a:gsLst>
          <a:lin ang="2700000"/>
        </a:gradFill>
        <a:effectLst/>
      </p:bgPr>
    </p:bg>
    <p:spTree>
      <p:nvGrpSpPr>
        <p:cNvPr id="1" name="">
          <a:extLst>
            <a:ext uri="{FF2B5EF4-FFF2-40B4-BE49-F238E27FC236}">
              <a16:creationId xmlns:a16="http://schemas.microsoft.com/office/drawing/2014/main" id="{7AB39D27-CD13-B5C9-315F-C9BFA94552FA}"/>
            </a:ext>
          </a:extLst>
        </p:cNvPr>
        <p:cNvGrpSpPr/>
        <p:nvPr/>
      </p:nvGrpSpPr>
      <p:grpSpPr>
        <a:xfrm>
          <a:off x="0" y="0"/>
          <a:ext cx="0" cy="0"/>
          <a:chOff x="0" y="0"/>
          <a:chExt cx="0" cy="0"/>
        </a:xfrm>
      </p:grpSpPr>
      <p:sp>
        <p:nvSpPr>
          <p:cNvPr id="8" name="Freeform 8">
            <a:extLst>
              <a:ext uri="{FF2B5EF4-FFF2-40B4-BE49-F238E27FC236}">
                <a16:creationId xmlns:a16="http://schemas.microsoft.com/office/drawing/2014/main" id="{0EB42B14-215C-85FB-18D8-F7D5D65F3FE7}"/>
              </a:ext>
            </a:extLst>
          </p:cNvPr>
          <p:cNvSpPr/>
          <p:nvPr/>
        </p:nvSpPr>
        <p:spPr>
          <a:xfrm>
            <a:off x="673429" y="479195"/>
            <a:ext cx="274427" cy="260019"/>
          </a:xfrm>
          <a:custGeom>
            <a:avLst/>
            <a:gdLst/>
            <a:ahLst/>
            <a:cxnLst/>
            <a:rect l="l" t="t" r="r" b="b"/>
            <a:pathLst>
              <a:path w="274427" h="260019">
                <a:moveTo>
                  <a:pt x="0" y="0"/>
                </a:moveTo>
                <a:lnTo>
                  <a:pt x="274427" y="0"/>
                </a:lnTo>
                <a:lnTo>
                  <a:pt x="274427" y="260019"/>
                </a:lnTo>
                <a:lnTo>
                  <a:pt x="0" y="2600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4" name="Group 14">
            <a:extLst>
              <a:ext uri="{FF2B5EF4-FFF2-40B4-BE49-F238E27FC236}">
                <a16:creationId xmlns:a16="http://schemas.microsoft.com/office/drawing/2014/main" id="{00DB2CD6-31A6-4ECB-3714-E09A780F1BF2}"/>
              </a:ext>
            </a:extLst>
          </p:cNvPr>
          <p:cNvGrpSpPr/>
          <p:nvPr/>
        </p:nvGrpSpPr>
        <p:grpSpPr>
          <a:xfrm>
            <a:off x="18144623" y="8078534"/>
            <a:ext cx="143377" cy="1179766"/>
            <a:chOff x="0" y="0"/>
            <a:chExt cx="46272" cy="380749"/>
          </a:xfrm>
        </p:grpSpPr>
        <p:sp>
          <p:nvSpPr>
            <p:cNvPr id="15" name="Freeform 15">
              <a:extLst>
                <a:ext uri="{FF2B5EF4-FFF2-40B4-BE49-F238E27FC236}">
                  <a16:creationId xmlns:a16="http://schemas.microsoft.com/office/drawing/2014/main" id="{D7EA186B-1C06-F71A-3A69-F6BA37F4DEF0}"/>
                </a:ext>
              </a:extLst>
            </p:cNvPr>
            <p:cNvSpPr/>
            <p:nvPr/>
          </p:nvSpPr>
          <p:spPr>
            <a:xfrm>
              <a:off x="0" y="0"/>
              <a:ext cx="46272" cy="380749"/>
            </a:xfrm>
            <a:custGeom>
              <a:avLst/>
              <a:gdLst/>
              <a:ahLst/>
              <a:cxnLst/>
              <a:rect l="l" t="t" r="r" b="b"/>
              <a:pathLst>
                <a:path w="46272" h="380749">
                  <a:moveTo>
                    <a:pt x="0" y="0"/>
                  </a:moveTo>
                  <a:lnTo>
                    <a:pt x="46272" y="0"/>
                  </a:lnTo>
                  <a:lnTo>
                    <a:pt x="46272" y="380749"/>
                  </a:lnTo>
                  <a:lnTo>
                    <a:pt x="0" y="380749"/>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16" name="TextBox 16">
              <a:extLst>
                <a:ext uri="{FF2B5EF4-FFF2-40B4-BE49-F238E27FC236}">
                  <a16:creationId xmlns:a16="http://schemas.microsoft.com/office/drawing/2014/main" id="{E563991F-EA89-0D94-B679-059A04178656}"/>
                </a:ext>
              </a:extLst>
            </p:cNvPr>
            <p:cNvSpPr txBox="1"/>
            <p:nvPr/>
          </p:nvSpPr>
          <p:spPr>
            <a:xfrm>
              <a:off x="0" y="-38100"/>
              <a:ext cx="46272" cy="418849"/>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D7795599-F790-8FAB-2190-E7E45C81F286}"/>
              </a:ext>
            </a:extLst>
          </p:cNvPr>
          <p:cNvGrpSpPr/>
          <p:nvPr/>
        </p:nvGrpSpPr>
        <p:grpSpPr>
          <a:xfrm>
            <a:off x="15868519" y="3067129"/>
            <a:ext cx="1123108" cy="4152742"/>
            <a:chOff x="0" y="0"/>
            <a:chExt cx="362464" cy="1340226"/>
          </a:xfrm>
        </p:grpSpPr>
        <p:sp>
          <p:nvSpPr>
            <p:cNvPr id="20" name="Freeform 20">
              <a:extLst>
                <a:ext uri="{FF2B5EF4-FFF2-40B4-BE49-F238E27FC236}">
                  <a16:creationId xmlns:a16="http://schemas.microsoft.com/office/drawing/2014/main" id="{5A300FD4-13BB-75E7-ADDE-AF177C6F40E6}"/>
                </a:ext>
              </a:extLst>
            </p:cNvPr>
            <p:cNvSpPr/>
            <p:nvPr/>
          </p:nvSpPr>
          <p:spPr>
            <a:xfrm>
              <a:off x="0" y="0"/>
              <a:ext cx="362464" cy="1340226"/>
            </a:xfrm>
            <a:custGeom>
              <a:avLst/>
              <a:gdLst/>
              <a:ahLst/>
              <a:cxnLst/>
              <a:rect l="l" t="t" r="r" b="b"/>
              <a:pathLst>
                <a:path w="362464" h="1340226">
                  <a:moveTo>
                    <a:pt x="0" y="0"/>
                  </a:moveTo>
                  <a:lnTo>
                    <a:pt x="362464" y="0"/>
                  </a:lnTo>
                  <a:lnTo>
                    <a:pt x="362464" y="1340226"/>
                  </a:lnTo>
                  <a:lnTo>
                    <a:pt x="0" y="1340226"/>
                  </a:lnTo>
                  <a:close/>
                </a:path>
              </a:pathLst>
            </a:custGeom>
            <a:gradFill rotWithShape="1">
              <a:gsLst>
                <a:gs pos="0">
                  <a:srgbClr val="D322FF">
                    <a:alpha val="100000"/>
                  </a:srgbClr>
                </a:gs>
                <a:gs pos="100000">
                  <a:srgbClr val="63007C">
                    <a:alpha val="100000"/>
                  </a:srgbClr>
                </a:gs>
              </a:gsLst>
              <a:lin ang="2700000"/>
            </a:gradFill>
          </p:spPr>
          <p:txBody>
            <a:bodyPr/>
            <a:lstStyle/>
            <a:p>
              <a:endParaRPr lang="en-US"/>
            </a:p>
          </p:txBody>
        </p:sp>
        <p:sp>
          <p:nvSpPr>
            <p:cNvPr id="21" name="TextBox 21">
              <a:extLst>
                <a:ext uri="{FF2B5EF4-FFF2-40B4-BE49-F238E27FC236}">
                  <a16:creationId xmlns:a16="http://schemas.microsoft.com/office/drawing/2014/main" id="{ABC1CA2B-66F7-0E30-3D66-021672A3D54D}"/>
                </a:ext>
              </a:extLst>
            </p:cNvPr>
            <p:cNvSpPr txBox="1"/>
            <p:nvPr/>
          </p:nvSpPr>
          <p:spPr>
            <a:xfrm>
              <a:off x="0" y="-38100"/>
              <a:ext cx="362464" cy="1378326"/>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a:extLst>
              <a:ext uri="{FF2B5EF4-FFF2-40B4-BE49-F238E27FC236}">
                <a16:creationId xmlns:a16="http://schemas.microsoft.com/office/drawing/2014/main" id="{9DC5C1D4-4259-5847-3D75-D26DF9BBBC50}"/>
              </a:ext>
            </a:extLst>
          </p:cNvPr>
          <p:cNvSpPr txBox="1"/>
          <p:nvPr/>
        </p:nvSpPr>
        <p:spPr>
          <a:xfrm>
            <a:off x="1885636" y="1104900"/>
            <a:ext cx="7258364" cy="974049"/>
          </a:xfrm>
          <a:prstGeom prst="rect">
            <a:avLst/>
          </a:prstGeom>
        </p:spPr>
        <p:txBody>
          <a:bodyPr wrap="square" lIns="0" tIns="0" rIns="0" bIns="0" rtlCol="0" anchor="t">
            <a:spAutoFit/>
          </a:bodyPr>
          <a:lstStyle/>
          <a:p>
            <a:pPr algn="l">
              <a:lnSpc>
                <a:spcPts val="8124"/>
              </a:lnSpc>
            </a:pPr>
            <a:r>
              <a:rPr lang="en-US" sz="6499" dirty="0">
                <a:solidFill>
                  <a:srgbClr val="FFFFFF"/>
                </a:solidFill>
                <a:latin typeface="Oswald"/>
                <a:ea typeface="Oswald"/>
                <a:cs typeface="Oswald"/>
                <a:sym typeface="Oswald"/>
              </a:rPr>
              <a:t>SPECIFIC OBJECTIVES</a:t>
            </a:r>
          </a:p>
        </p:txBody>
      </p:sp>
      <p:sp>
        <p:nvSpPr>
          <p:cNvPr id="23" name="TextBox 23">
            <a:extLst>
              <a:ext uri="{FF2B5EF4-FFF2-40B4-BE49-F238E27FC236}">
                <a16:creationId xmlns:a16="http://schemas.microsoft.com/office/drawing/2014/main" id="{ABAADFC0-807F-75B5-A068-15D527EF5D34}"/>
              </a:ext>
            </a:extLst>
          </p:cNvPr>
          <p:cNvSpPr txBox="1"/>
          <p:nvPr/>
        </p:nvSpPr>
        <p:spPr>
          <a:xfrm>
            <a:off x="533400" y="2515531"/>
            <a:ext cx="8152427" cy="1926810"/>
          </a:xfrm>
          <a:prstGeom prst="rect">
            <a:avLst/>
          </a:prstGeom>
        </p:spPr>
        <p:txBody>
          <a:bodyPr wrap="square" lIns="0" tIns="0" rIns="0" bIns="0" rtlCol="0" anchor="t">
            <a:spAutoFit/>
          </a:bodyPr>
          <a:lstStyle/>
          <a:p>
            <a:pPr marL="514350" indent="-514350">
              <a:buFont typeface="+mj-lt"/>
              <a:buAutoNum type="arabicParenR"/>
            </a:pPr>
            <a:r>
              <a:rPr lang="en-US" sz="2800" dirty="0">
                <a:solidFill>
                  <a:schemeClr val="bg1"/>
                </a:solidFill>
              </a:rPr>
              <a:t>Quantify Water Losses per  region.</a:t>
            </a:r>
          </a:p>
          <a:p>
            <a:pPr marL="514350" indent="-514350">
              <a:buFont typeface="+mj-lt"/>
              <a:buAutoNum type="arabicParenR"/>
            </a:pPr>
            <a:r>
              <a:rPr lang="en-US" sz="2800" dirty="0">
                <a:solidFill>
                  <a:schemeClr val="bg1"/>
                </a:solidFill>
              </a:rPr>
              <a:t>Cluster customers on water loss.</a:t>
            </a:r>
          </a:p>
          <a:p>
            <a:pPr marL="514350" indent="-514350">
              <a:buFont typeface="+mj-lt"/>
              <a:buAutoNum type="arabicParenR"/>
            </a:pPr>
            <a:r>
              <a:rPr lang="en-US" sz="2800" dirty="0">
                <a:solidFill>
                  <a:schemeClr val="bg1"/>
                </a:solidFill>
              </a:rPr>
              <a:t>Prioritize High Impact Areas.</a:t>
            </a:r>
          </a:p>
          <a:p>
            <a:endParaRPr lang="en-US" sz="2800" dirty="0">
              <a:solidFill>
                <a:schemeClr val="bg1"/>
              </a:solidFill>
            </a:endParaRPr>
          </a:p>
          <a:p>
            <a:pPr marL="228600" indent="-228600">
              <a:lnSpc>
                <a:spcPts val="1680"/>
              </a:lnSpc>
              <a:spcBef>
                <a:spcPct val="0"/>
              </a:spcBef>
              <a:buFont typeface="+mj-lt"/>
              <a:buAutoNum type="arabicParenR"/>
            </a:pPr>
            <a:endParaRPr lang="en-US" sz="1200" dirty="0">
              <a:solidFill>
                <a:schemeClr val="bg1"/>
              </a:solidFill>
              <a:latin typeface="Open Sans"/>
              <a:ea typeface="Open Sans"/>
              <a:cs typeface="Open Sans"/>
              <a:sym typeface="Open Sans"/>
            </a:endParaRPr>
          </a:p>
        </p:txBody>
      </p:sp>
      <p:pic>
        <p:nvPicPr>
          <p:cNvPr id="3" name="Picture 2" descr="A person standing in front of a window with a city in the background&#10;&#10;AI-generated content may be incorrect.">
            <a:extLst>
              <a:ext uri="{FF2B5EF4-FFF2-40B4-BE49-F238E27FC236}">
                <a16:creationId xmlns:a16="http://schemas.microsoft.com/office/drawing/2014/main" id="{72BFE870-FF92-8C53-4678-4BDDD57332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4000" y="1982534"/>
            <a:ext cx="8839201" cy="6096000"/>
          </a:xfrm>
          <a:prstGeom prst="rect">
            <a:avLst/>
          </a:prstGeom>
        </p:spPr>
      </p:pic>
    </p:spTree>
    <p:extLst>
      <p:ext uri="{BB962C8B-B14F-4D97-AF65-F5344CB8AC3E}">
        <p14:creationId xmlns:p14="http://schemas.microsoft.com/office/powerpoint/2010/main" val="21237621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1519</TotalTime>
  <Words>1672</Words>
  <Application>Microsoft Office PowerPoint</Application>
  <PresentationFormat>Custom</PresentationFormat>
  <Paragraphs>194</Paragraphs>
  <Slides>26</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system-ui</vt:lpstr>
      <vt:lpstr>Open Sans</vt:lpstr>
      <vt:lpstr>TT Fors</vt:lpstr>
      <vt:lpstr>Wingdings</vt:lpstr>
      <vt:lpstr>Abril Fatface</vt:lpstr>
      <vt:lpstr>Oswald</vt:lpstr>
      <vt:lpstr>Calibri</vt:lpstr>
      <vt:lpstr>Arial</vt:lpstr>
      <vt:lpstr>Open Sans Bold</vt:lpstr>
      <vt:lpstr>TT Fors Bold</vt:lpstr>
      <vt:lpstr>Aptos Narrow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Blue Modern Technology Presentation</dc:title>
  <dc:creator>PC</dc:creator>
  <cp:lastModifiedBy>PC</cp:lastModifiedBy>
  <cp:revision>14</cp:revision>
  <dcterms:created xsi:type="dcterms:W3CDTF">2006-08-16T00:00:00Z</dcterms:created>
  <dcterms:modified xsi:type="dcterms:W3CDTF">2025-10-02T21:10:54Z</dcterms:modified>
  <dc:identifier>DAGxxpl94uM</dc:identifier>
</cp:coreProperties>
</file>

<file path=docProps/thumbnail.jpeg>
</file>